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25" r:id="rId1"/>
  </p:sldMasterIdLst>
  <p:notesMasterIdLst>
    <p:notesMasterId r:id="rId36"/>
  </p:notesMasterIdLst>
  <p:handoutMasterIdLst>
    <p:handoutMasterId r:id="rId37"/>
  </p:handoutMasterIdLst>
  <p:sldIdLst>
    <p:sldId id="2134805117" r:id="rId2"/>
    <p:sldId id="2147478242" r:id="rId3"/>
    <p:sldId id="2147478254" r:id="rId4"/>
    <p:sldId id="2147478274" r:id="rId5"/>
    <p:sldId id="2147472576" r:id="rId6"/>
    <p:sldId id="2145706316" r:id="rId7"/>
    <p:sldId id="2147469944" r:id="rId8"/>
    <p:sldId id="2147469946" r:id="rId9"/>
    <p:sldId id="2145706319" r:id="rId10"/>
    <p:sldId id="2147478607" r:id="rId11"/>
    <p:sldId id="2134805756" r:id="rId12"/>
    <p:sldId id="2147478609" r:id="rId13"/>
    <p:sldId id="2147470207" r:id="rId14"/>
    <p:sldId id="2147478608" r:id="rId15"/>
    <p:sldId id="2147469926" r:id="rId16"/>
    <p:sldId id="2147469919" r:id="rId17"/>
    <p:sldId id="2147469950" r:id="rId18"/>
    <p:sldId id="2147478610" r:id="rId19"/>
    <p:sldId id="2147478223" r:id="rId20"/>
    <p:sldId id="2147478226" r:id="rId21"/>
    <p:sldId id="2147478591" r:id="rId22"/>
    <p:sldId id="2147478594" r:id="rId23"/>
    <p:sldId id="4374" r:id="rId24"/>
    <p:sldId id="2147478603" r:id="rId25"/>
    <p:sldId id="2147478602" r:id="rId26"/>
    <p:sldId id="2147478606" r:id="rId27"/>
    <p:sldId id="2147478233" r:id="rId28"/>
    <p:sldId id="2147478599" r:id="rId29"/>
    <p:sldId id="2147469690" r:id="rId30"/>
    <p:sldId id="2076136660" r:id="rId31"/>
    <p:sldId id="2147477343" r:id="rId32"/>
    <p:sldId id="2147470032" r:id="rId33"/>
    <p:sldId id="8487" r:id="rId34"/>
    <p:sldId id="2147472575"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E5F2FE"/>
    <a:srgbClr val="D9D9D9"/>
    <a:srgbClr val="0078D4"/>
    <a:srgbClr val="B7CEDA"/>
    <a:srgbClr val="107C10"/>
    <a:srgbClr val="888081"/>
    <a:srgbClr val="054B16"/>
    <a:srgbClr val="243A5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0579D-9001-4A0F-8392-8FC18F3F7963}" v="5" dt="2023-05-31T15:06:25.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5" autoAdjust="0"/>
  </p:normalViewPr>
  <p:slideViewPr>
    <p:cSldViewPr snapToGrid="0">
      <p:cViewPr varScale="1">
        <p:scale>
          <a:sx n="128" d="100"/>
          <a:sy n="128" d="100"/>
        </p:scale>
        <p:origin x="51"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7D412-92EC-453D-912F-6F52A03F7FCF}"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E9D75924-F853-4CFE-AD24-C3D519607BA1}">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200"/>
            <a:t>Create users &amp; security groups</a:t>
          </a:r>
        </a:p>
      </dgm:t>
    </dgm:pt>
    <dgm:pt modelId="{A04654A1-E632-4931-975C-4D9595D7D94E}" type="parTrans" cxnId="{4255914A-3037-48B5-8C36-A53AF290F9D0}">
      <dgm:prSet/>
      <dgm:spPr/>
      <dgm:t>
        <a:bodyPr/>
        <a:lstStyle/>
        <a:p>
          <a:endParaRPr lang="en-US" sz="1200"/>
        </a:p>
      </dgm:t>
    </dgm:pt>
    <dgm:pt modelId="{8C5C6311-7C14-4638-8C2B-6B7E7FB65F03}" type="sibTrans" cxnId="{4255914A-3037-48B5-8C36-A53AF290F9D0}">
      <dgm:prSet custT="1"/>
      <dgm:spPr/>
      <dgm:t>
        <a:bodyPr/>
        <a:lstStyle/>
        <a:p>
          <a:endParaRPr lang="en-US" sz="1200"/>
        </a:p>
      </dgm:t>
    </dgm:pt>
    <dgm:pt modelId="{766CE1E6-EFAA-4EF0-9A9A-75C9F9C19B5B}">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200"/>
            <a:t>Assign user(s) to security groups </a:t>
          </a:r>
        </a:p>
      </dgm:t>
    </dgm:pt>
    <dgm:pt modelId="{34189C99-0967-4B01-BF1A-1657C18F1003}" type="parTrans" cxnId="{64569C0D-9CDA-4D24-8BCB-DB3834DD0B8C}">
      <dgm:prSet/>
      <dgm:spPr/>
      <dgm:t>
        <a:bodyPr/>
        <a:lstStyle/>
        <a:p>
          <a:endParaRPr lang="en-US" sz="1200"/>
        </a:p>
      </dgm:t>
    </dgm:pt>
    <dgm:pt modelId="{D4C9A3C8-A42B-4231-B245-8191A056E791}" type="sibTrans" cxnId="{64569C0D-9CDA-4D24-8BCB-DB3834DD0B8C}">
      <dgm:prSet custT="1"/>
      <dgm:spPr/>
      <dgm:t>
        <a:bodyPr/>
        <a:lstStyle/>
        <a:p>
          <a:endParaRPr lang="en-US" sz="1200"/>
        </a:p>
      </dgm:t>
    </dgm:pt>
    <dgm:pt modelId="{DB8748B3-232E-4E7D-AB21-7990450755CE}">
      <dgm:prSet custT="1">
        <dgm:style>
          <a:lnRef idx="1">
            <a:schemeClr val="accent1"/>
          </a:lnRef>
          <a:fillRef idx="2">
            <a:schemeClr val="accent1"/>
          </a:fillRef>
          <a:effectRef idx="1">
            <a:schemeClr val="accent1"/>
          </a:effectRef>
          <a:fontRef idx="minor">
            <a:schemeClr val="dk1"/>
          </a:fontRef>
        </dgm:style>
      </dgm:prSet>
      <dgm:spPr/>
      <dgm:t>
        <a:bodyPr/>
        <a:lstStyle/>
        <a:p>
          <a:r>
            <a:rPr lang="en-US" sz="1200"/>
            <a:t>View approved GDAP relationship </a:t>
          </a:r>
        </a:p>
      </dgm:t>
    </dgm:pt>
    <dgm:pt modelId="{9AC2E7D0-FDCC-4672-A68B-E6C128D19E17}" type="parTrans" cxnId="{53A09F15-5BBE-423C-8299-A1E830A8928E}">
      <dgm:prSet/>
      <dgm:spPr/>
      <dgm:t>
        <a:bodyPr/>
        <a:lstStyle/>
        <a:p>
          <a:endParaRPr lang="en-US"/>
        </a:p>
      </dgm:t>
    </dgm:pt>
    <dgm:pt modelId="{026653B9-9F96-419F-ACE3-762ED8EB3FD0}" type="sibTrans" cxnId="{53A09F15-5BBE-423C-8299-A1E830A8928E}">
      <dgm:prSet/>
      <dgm:spPr/>
      <dgm:t>
        <a:bodyPr/>
        <a:lstStyle/>
        <a:p>
          <a:endParaRPr lang="en-US"/>
        </a:p>
      </dgm:t>
    </dgm:pt>
    <dgm:pt modelId="{B26AD76A-907E-478E-8917-EA181F7ECECD}">
      <dgm:prSet>
        <dgm:style>
          <a:lnRef idx="1">
            <a:schemeClr val="accent1"/>
          </a:lnRef>
          <a:fillRef idx="2">
            <a:schemeClr val="accent1"/>
          </a:fillRef>
          <a:effectRef idx="1">
            <a:schemeClr val="accent1"/>
          </a:effectRef>
          <a:fontRef idx="minor">
            <a:schemeClr val="dk1"/>
          </a:fontRef>
        </dgm:style>
      </dgm:prSet>
      <dgm:spPr/>
      <dgm:t>
        <a:bodyPr/>
        <a:lstStyle/>
        <a:p>
          <a:r>
            <a:rPr lang="en-US"/>
            <a:t>Assign approved AAD Roles in GDAP relationship to Security Groups </a:t>
          </a:r>
        </a:p>
      </dgm:t>
    </dgm:pt>
    <dgm:pt modelId="{51BFAA52-5934-4738-918C-68396A1A0D90}" type="parTrans" cxnId="{4C804E90-75E9-4374-8616-ABE16FD29660}">
      <dgm:prSet/>
      <dgm:spPr/>
      <dgm:t>
        <a:bodyPr/>
        <a:lstStyle/>
        <a:p>
          <a:endParaRPr lang="en-US"/>
        </a:p>
      </dgm:t>
    </dgm:pt>
    <dgm:pt modelId="{C34AD041-7830-4D6D-B27C-3A1023B40676}" type="sibTrans" cxnId="{4C804E90-75E9-4374-8616-ABE16FD29660}">
      <dgm:prSet/>
      <dgm:spPr/>
      <dgm:t>
        <a:bodyPr/>
        <a:lstStyle/>
        <a:p>
          <a:endParaRPr lang="en-US"/>
        </a:p>
      </dgm:t>
    </dgm:pt>
    <dgm:pt modelId="{B4668219-2A82-42BE-90F3-E67B8CD7A43D}" type="pres">
      <dgm:prSet presAssocID="{FFF7D412-92EC-453D-912F-6F52A03F7FCF}" presName="Name0" presStyleCnt="0">
        <dgm:presLayoutVars>
          <dgm:dir/>
          <dgm:resizeHandles val="exact"/>
        </dgm:presLayoutVars>
      </dgm:prSet>
      <dgm:spPr/>
    </dgm:pt>
    <dgm:pt modelId="{D72BE1A9-FF8C-4817-BE5B-34C7B01F9408}" type="pres">
      <dgm:prSet presAssocID="{E9D75924-F853-4CFE-AD24-C3D519607BA1}" presName="node" presStyleLbl="node1" presStyleIdx="0" presStyleCnt="4" custLinFactNeighborX="-2228" custLinFactNeighborY="2855">
        <dgm:presLayoutVars>
          <dgm:bulletEnabled val="1"/>
        </dgm:presLayoutVars>
      </dgm:prSet>
      <dgm:spPr/>
    </dgm:pt>
    <dgm:pt modelId="{5A058F3E-408E-4936-A508-3F4C24B34817}" type="pres">
      <dgm:prSet presAssocID="{8C5C6311-7C14-4638-8C2B-6B7E7FB65F03}" presName="sibTrans" presStyleLbl="sibTrans2D1" presStyleIdx="0" presStyleCnt="3"/>
      <dgm:spPr/>
    </dgm:pt>
    <dgm:pt modelId="{034705BB-C5FA-4D99-86BF-AA1A7E4AF983}" type="pres">
      <dgm:prSet presAssocID="{8C5C6311-7C14-4638-8C2B-6B7E7FB65F03}" presName="connectorText" presStyleLbl="sibTrans2D1" presStyleIdx="0" presStyleCnt="3"/>
      <dgm:spPr/>
    </dgm:pt>
    <dgm:pt modelId="{8146B209-F818-474B-9E0F-D2A9FAFF42C0}" type="pres">
      <dgm:prSet presAssocID="{766CE1E6-EFAA-4EF0-9A9A-75C9F9C19B5B}" presName="node" presStyleLbl="node1" presStyleIdx="1" presStyleCnt="4" custLinFactY="-14527" custLinFactNeighborX="20374" custLinFactNeighborY="-100000">
        <dgm:presLayoutVars>
          <dgm:bulletEnabled val="1"/>
        </dgm:presLayoutVars>
      </dgm:prSet>
      <dgm:spPr/>
    </dgm:pt>
    <dgm:pt modelId="{2ADEFCFB-BBDE-4693-A374-80CCD50728B8}" type="pres">
      <dgm:prSet presAssocID="{D4C9A3C8-A42B-4231-B245-8191A056E791}" presName="sibTrans" presStyleLbl="sibTrans2D1" presStyleIdx="1" presStyleCnt="3"/>
      <dgm:spPr/>
    </dgm:pt>
    <dgm:pt modelId="{DBBE2FB0-DBAB-4768-B5E3-3EAD10B747DC}" type="pres">
      <dgm:prSet presAssocID="{D4C9A3C8-A42B-4231-B245-8191A056E791}" presName="connectorText" presStyleLbl="sibTrans2D1" presStyleIdx="1" presStyleCnt="3"/>
      <dgm:spPr/>
    </dgm:pt>
    <dgm:pt modelId="{A1771629-9BC5-45E3-A217-2857BFECF3D2}" type="pres">
      <dgm:prSet presAssocID="{DB8748B3-232E-4E7D-AB21-7990450755CE}" presName="node" presStyleLbl="node1" presStyleIdx="2" presStyleCnt="4">
        <dgm:presLayoutVars>
          <dgm:bulletEnabled val="1"/>
        </dgm:presLayoutVars>
      </dgm:prSet>
      <dgm:spPr/>
    </dgm:pt>
    <dgm:pt modelId="{B4595BF8-1B9F-4C65-8ED5-F92685BD7CD6}" type="pres">
      <dgm:prSet presAssocID="{026653B9-9F96-419F-ACE3-762ED8EB3FD0}" presName="sibTrans" presStyleLbl="sibTrans2D1" presStyleIdx="2" presStyleCnt="3"/>
      <dgm:spPr/>
    </dgm:pt>
    <dgm:pt modelId="{32AF8D84-988C-4695-B7EB-4A3BD3328A99}" type="pres">
      <dgm:prSet presAssocID="{026653B9-9F96-419F-ACE3-762ED8EB3FD0}" presName="connectorText" presStyleLbl="sibTrans2D1" presStyleIdx="2" presStyleCnt="3"/>
      <dgm:spPr/>
    </dgm:pt>
    <dgm:pt modelId="{E44DBC60-BBE0-4E31-9067-6B47B3BAE320}" type="pres">
      <dgm:prSet presAssocID="{B26AD76A-907E-478E-8917-EA181F7ECECD}" presName="node" presStyleLbl="node1" presStyleIdx="3" presStyleCnt="4">
        <dgm:presLayoutVars>
          <dgm:bulletEnabled val="1"/>
        </dgm:presLayoutVars>
      </dgm:prSet>
      <dgm:spPr/>
    </dgm:pt>
  </dgm:ptLst>
  <dgm:cxnLst>
    <dgm:cxn modelId="{E59F3D00-9C97-40CF-933B-654E0347A5F3}" type="presOf" srcId="{8C5C6311-7C14-4638-8C2B-6B7E7FB65F03}" destId="{034705BB-C5FA-4D99-86BF-AA1A7E4AF983}" srcOrd="1" destOrd="0" presId="urn:microsoft.com/office/officeart/2005/8/layout/process1"/>
    <dgm:cxn modelId="{64569C0D-9CDA-4D24-8BCB-DB3834DD0B8C}" srcId="{FFF7D412-92EC-453D-912F-6F52A03F7FCF}" destId="{766CE1E6-EFAA-4EF0-9A9A-75C9F9C19B5B}" srcOrd="1" destOrd="0" parTransId="{34189C99-0967-4B01-BF1A-1657C18F1003}" sibTransId="{D4C9A3C8-A42B-4231-B245-8191A056E791}"/>
    <dgm:cxn modelId="{53A09F15-5BBE-423C-8299-A1E830A8928E}" srcId="{FFF7D412-92EC-453D-912F-6F52A03F7FCF}" destId="{DB8748B3-232E-4E7D-AB21-7990450755CE}" srcOrd="2" destOrd="0" parTransId="{9AC2E7D0-FDCC-4672-A68B-E6C128D19E17}" sibTransId="{026653B9-9F96-419F-ACE3-762ED8EB3FD0}"/>
    <dgm:cxn modelId="{31F5AC16-333C-44A2-BD7E-F1377E1657A5}" type="presOf" srcId="{DB8748B3-232E-4E7D-AB21-7990450755CE}" destId="{A1771629-9BC5-45E3-A217-2857BFECF3D2}" srcOrd="0" destOrd="0" presId="urn:microsoft.com/office/officeart/2005/8/layout/process1"/>
    <dgm:cxn modelId="{C707E431-EB27-44AD-AC00-26675A11FF7E}" type="presOf" srcId="{026653B9-9F96-419F-ACE3-762ED8EB3FD0}" destId="{B4595BF8-1B9F-4C65-8ED5-F92685BD7CD6}" srcOrd="0" destOrd="0" presId="urn:microsoft.com/office/officeart/2005/8/layout/process1"/>
    <dgm:cxn modelId="{D4966A33-A162-4AC0-878E-71912C23984C}" type="presOf" srcId="{E9D75924-F853-4CFE-AD24-C3D519607BA1}" destId="{D72BE1A9-FF8C-4817-BE5B-34C7B01F9408}" srcOrd="0" destOrd="0" presId="urn:microsoft.com/office/officeart/2005/8/layout/process1"/>
    <dgm:cxn modelId="{5D6AE53F-404D-41A1-8DC6-65609B0B9C81}" type="presOf" srcId="{B26AD76A-907E-478E-8917-EA181F7ECECD}" destId="{E44DBC60-BBE0-4E31-9067-6B47B3BAE320}" srcOrd="0" destOrd="0" presId="urn:microsoft.com/office/officeart/2005/8/layout/process1"/>
    <dgm:cxn modelId="{A8343861-3646-4367-BB4B-E4EC9DF5CE02}" type="presOf" srcId="{D4C9A3C8-A42B-4231-B245-8191A056E791}" destId="{DBBE2FB0-DBAB-4768-B5E3-3EAD10B747DC}" srcOrd="1" destOrd="0" presId="urn:microsoft.com/office/officeart/2005/8/layout/process1"/>
    <dgm:cxn modelId="{4255914A-3037-48B5-8C36-A53AF290F9D0}" srcId="{FFF7D412-92EC-453D-912F-6F52A03F7FCF}" destId="{E9D75924-F853-4CFE-AD24-C3D519607BA1}" srcOrd="0" destOrd="0" parTransId="{A04654A1-E632-4931-975C-4D9595D7D94E}" sibTransId="{8C5C6311-7C14-4638-8C2B-6B7E7FB65F03}"/>
    <dgm:cxn modelId="{4C804E90-75E9-4374-8616-ABE16FD29660}" srcId="{FFF7D412-92EC-453D-912F-6F52A03F7FCF}" destId="{B26AD76A-907E-478E-8917-EA181F7ECECD}" srcOrd="3" destOrd="0" parTransId="{51BFAA52-5934-4738-918C-68396A1A0D90}" sibTransId="{C34AD041-7830-4D6D-B27C-3A1023B40676}"/>
    <dgm:cxn modelId="{257CC291-AFBE-4260-BF53-611B59007CD8}" type="presOf" srcId="{FFF7D412-92EC-453D-912F-6F52A03F7FCF}" destId="{B4668219-2A82-42BE-90F3-E67B8CD7A43D}" srcOrd="0" destOrd="0" presId="urn:microsoft.com/office/officeart/2005/8/layout/process1"/>
    <dgm:cxn modelId="{277AFCA0-A385-46C7-9DC9-9DEB0EB7DA67}" type="presOf" srcId="{D4C9A3C8-A42B-4231-B245-8191A056E791}" destId="{2ADEFCFB-BBDE-4693-A374-80CCD50728B8}" srcOrd="0" destOrd="0" presId="urn:microsoft.com/office/officeart/2005/8/layout/process1"/>
    <dgm:cxn modelId="{6FA892C9-17A2-488B-BE05-278D07043E3E}" type="presOf" srcId="{026653B9-9F96-419F-ACE3-762ED8EB3FD0}" destId="{32AF8D84-988C-4695-B7EB-4A3BD3328A99}" srcOrd="1" destOrd="0" presId="urn:microsoft.com/office/officeart/2005/8/layout/process1"/>
    <dgm:cxn modelId="{FAC74DD8-5E55-45C3-89A1-F53A1310F495}" type="presOf" srcId="{8C5C6311-7C14-4638-8C2B-6B7E7FB65F03}" destId="{5A058F3E-408E-4936-A508-3F4C24B34817}" srcOrd="0" destOrd="0" presId="urn:microsoft.com/office/officeart/2005/8/layout/process1"/>
    <dgm:cxn modelId="{B6E898E5-8067-4D1F-90E1-9780EC7938FF}" type="presOf" srcId="{766CE1E6-EFAA-4EF0-9A9A-75C9F9C19B5B}" destId="{8146B209-F818-474B-9E0F-D2A9FAFF42C0}" srcOrd="0" destOrd="0" presId="urn:microsoft.com/office/officeart/2005/8/layout/process1"/>
    <dgm:cxn modelId="{44E7752A-552B-4268-877B-86D0AC39C261}" type="presParOf" srcId="{B4668219-2A82-42BE-90F3-E67B8CD7A43D}" destId="{D72BE1A9-FF8C-4817-BE5B-34C7B01F9408}" srcOrd="0" destOrd="0" presId="urn:microsoft.com/office/officeart/2005/8/layout/process1"/>
    <dgm:cxn modelId="{1648AC1C-345E-429C-B9CF-BBBBEE221CAC}" type="presParOf" srcId="{B4668219-2A82-42BE-90F3-E67B8CD7A43D}" destId="{5A058F3E-408E-4936-A508-3F4C24B34817}" srcOrd="1" destOrd="0" presId="urn:microsoft.com/office/officeart/2005/8/layout/process1"/>
    <dgm:cxn modelId="{AF28F1BA-2803-49B1-8E19-0BDD7F35020A}" type="presParOf" srcId="{5A058F3E-408E-4936-A508-3F4C24B34817}" destId="{034705BB-C5FA-4D99-86BF-AA1A7E4AF983}" srcOrd="0" destOrd="0" presId="urn:microsoft.com/office/officeart/2005/8/layout/process1"/>
    <dgm:cxn modelId="{E3AE20AA-A16A-4CE8-B4A8-8529E2B9E538}" type="presParOf" srcId="{B4668219-2A82-42BE-90F3-E67B8CD7A43D}" destId="{8146B209-F818-474B-9E0F-D2A9FAFF42C0}" srcOrd="2" destOrd="0" presId="urn:microsoft.com/office/officeart/2005/8/layout/process1"/>
    <dgm:cxn modelId="{6E5034B0-F2B7-44FF-8481-480412641646}" type="presParOf" srcId="{B4668219-2A82-42BE-90F3-E67B8CD7A43D}" destId="{2ADEFCFB-BBDE-4693-A374-80CCD50728B8}" srcOrd="3" destOrd="0" presId="urn:microsoft.com/office/officeart/2005/8/layout/process1"/>
    <dgm:cxn modelId="{DA1CD3A3-DAB1-4E92-B41D-69E7DB1CFAA7}" type="presParOf" srcId="{2ADEFCFB-BBDE-4693-A374-80CCD50728B8}" destId="{DBBE2FB0-DBAB-4768-B5E3-3EAD10B747DC}" srcOrd="0" destOrd="0" presId="urn:microsoft.com/office/officeart/2005/8/layout/process1"/>
    <dgm:cxn modelId="{5BE6FB51-0942-4206-8C58-B7E553899E57}" type="presParOf" srcId="{B4668219-2A82-42BE-90F3-E67B8CD7A43D}" destId="{A1771629-9BC5-45E3-A217-2857BFECF3D2}" srcOrd="4" destOrd="0" presId="urn:microsoft.com/office/officeart/2005/8/layout/process1"/>
    <dgm:cxn modelId="{56D9F6A2-CB34-4EFC-B5E2-B1623E37BC63}" type="presParOf" srcId="{B4668219-2A82-42BE-90F3-E67B8CD7A43D}" destId="{B4595BF8-1B9F-4C65-8ED5-F92685BD7CD6}" srcOrd="5" destOrd="0" presId="urn:microsoft.com/office/officeart/2005/8/layout/process1"/>
    <dgm:cxn modelId="{C533ED43-33BA-4749-87AE-B01E01507A21}" type="presParOf" srcId="{B4595BF8-1B9F-4C65-8ED5-F92685BD7CD6}" destId="{32AF8D84-988C-4695-B7EB-4A3BD3328A99}" srcOrd="0" destOrd="0" presId="urn:microsoft.com/office/officeart/2005/8/layout/process1"/>
    <dgm:cxn modelId="{D188A5CB-C8D2-4E54-B2EB-212754C3E52D}" type="presParOf" srcId="{B4668219-2A82-42BE-90F3-E67B8CD7A43D}" destId="{E44DBC60-BBE0-4E31-9067-6B47B3BAE32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F7D412-92EC-453D-912F-6F52A03F7FCF}"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E9D75924-F853-4CFE-AD24-C3D519607BA1}">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100"/>
            <a:t>Create</a:t>
          </a:r>
          <a:r>
            <a:rPr lang="en-US" sz="1100" baseline="0"/>
            <a:t> and Save GDAP request defined by AAD Role(s) &amp; duration </a:t>
          </a:r>
          <a:endParaRPr lang="en-US" sz="1100"/>
        </a:p>
      </dgm:t>
    </dgm:pt>
    <dgm:pt modelId="{A04654A1-E632-4931-975C-4D9595D7D94E}" type="parTrans" cxnId="{4255914A-3037-48B5-8C36-A53AF290F9D0}">
      <dgm:prSet/>
      <dgm:spPr/>
      <dgm:t>
        <a:bodyPr/>
        <a:lstStyle/>
        <a:p>
          <a:endParaRPr lang="en-US" sz="1200"/>
        </a:p>
      </dgm:t>
    </dgm:pt>
    <dgm:pt modelId="{8C5C6311-7C14-4638-8C2B-6B7E7FB65F03}" type="sibTrans" cxnId="{4255914A-3037-48B5-8C36-A53AF290F9D0}">
      <dgm:prSet custT="1"/>
      <dgm:spPr/>
      <dgm:t>
        <a:bodyPr/>
        <a:lstStyle/>
        <a:p>
          <a:endParaRPr lang="en-US" sz="1200"/>
        </a:p>
      </dgm:t>
    </dgm:pt>
    <dgm:pt modelId="{766CE1E6-EFAA-4EF0-9A9A-75C9F9C19B5B}">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200"/>
            <a:t>Send link to customer for approval in email </a:t>
          </a:r>
        </a:p>
      </dgm:t>
    </dgm:pt>
    <dgm:pt modelId="{34189C99-0967-4B01-BF1A-1657C18F1003}" type="parTrans" cxnId="{64569C0D-9CDA-4D24-8BCB-DB3834DD0B8C}">
      <dgm:prSet/>
      <dgm:spPr/>
      <dgm:t>
        <a:bodyPr/>
        <a:lstStyle/>
        <a:p>
          <a:endParaRPr lang="en-US" sz="1200"/>
        </a:p>
      </dgm:t>
    </dgm:pt>
    <dgm:pt modelId="{D4C9A3C8-A42B-4231-B245-8191A056E791}" type="sibTrans" cxnId="{64569C0D-9CDA-4D24-8BCB-DB3834DD0B8C}">
      <dgm:prSet custT="1"/>
      <dgm:spPr/>
      <dgm:t>
        <a:bodyPr/>
        <a:lstStyle/>
        <a:p>
          <a:endParaRPr lang="en-US" sz="1200"/>
        </a:p>
      </dgm:t>
    </dgm:pt>
    <dgm:pt modelId="{B4668219-2A82-42BE-90F3-E67B8CD7A43D}" type="pres">
      <dgm:prSet presAssocID="{FFF7D412-92EC-453D-912F-6F52A03F7FCF}" presName="Name0" presStyleCnt="0">
        <dgm:presLayoutVars>
          <dgm:dir/>
          <dgm:resizeHandles val="exact"/>
        </dgm:presLayoutVars>
      </dgm:prSet>
      <dgm:spPr/>
    </dgm:pt>
    <dgm:pt modelId="{D72BE1A9-FF8C-4817-BE5B-34C7B01F9408}" type="pres">
      <dgm:prSet presAssocID="{E9D75924-F853-4CFE-AD24-C3D519607BA1}" presName="node" presStyleLbl="node1" presStyleIdx="0" presStyleCnt="2" custLinFactNeighborX="-2228" custLinFactNeighborY="2855">
        <dgm:presLayoutVars>
          <dgm:bulletEnabled val="1"/>
        </dgm:presLayoutVars>
      </dgm:prSet>
      <dgm:spPr/>
    </dgm:pt>
    <dgm:pt modelId="{5A058F3E-408E-4936-A508-3F4C24B34817}" type="pres">
      <dgm:prSet presAssocID="{8C5C6311-7C14-4638-8C2B-6B7E7FB65F03}" presName="sibTrans" presStyleLbl="sibTrans2D1" presStyleIdx="0" presStyleCnt="1"/>
      <dgm:spPr/>
    </dgm:pt>
    <dgm:pt modelId="{034705BB-C5FA-4D99-86BF-AA1A7E4AF983}" type="pres">
      <dgm:prSet presAssocID="{8C5C6311-7C14-4638-8C2B-6B7E7FB65F03}" presName="connectorText" presStyleLbl="sibTrans2D1" presStyleIdx="0" presStyleCnt="1"/>
      <dgm:spPr/>
    </dgm:pt>
    <dgm:pt modelId="{8146B209-F818-474B-9E0F-D2A9FAFF42C0}" type="pres">
      <dgm:prSet presAssocID="{766CE1E6-EFAA-4EF0-9A9A-75C9F9C19B5B}" presName="node" presStyleLbl="node1" presStyleIdx="1" presStyleCnt="2" custLinFactNeighborX="502" custLinFactNeighborY="-7424">
        <dgm:presLayoutVars>
          <dgm:bulletEnabled val="1"/>
        </dgm:presLayoutVars>
      </dgm:prSet>
      <dgm:spPr/>
    </dgm:pt>
  </dgm:ptLst>
  <dgm:cxnLst>
    <dgm:cxn modelId="{E59F3D00-9C97-40CF-933B-654E0347A5F3}" type="presOf" srcId="{8C5C6311-7C14-4638-8C2B-6B7E7FB65F03}" destId="{034705BB-C5FA-4D99-86BF-AA1A7E4AF983}" srcOrd="1" destOrd="0" presId="urn:microsoft.com/office/officeart/2005/8/layout/process1"/>
    <dgm:cxn modelId="{64569C0D-9CDA-4D24-8BCB-DB3834DD0B8C}" srcId="{FFF7D412-92EC-453D-912F-6F52A03F7FCF}" destId="{766CE1E6-EFAA-4EF0-9A9A-75C9F9C19B5B}" srcOrd="1" destOrd="0" parTransId="{34189C99-0967-4B01-BF1A-1657C18F1003}" sibTransId="{D4C9A3C8-A42B-4231-B245-8191A056E791}"/>
    <dgm:cxn modelId="{D4966A33-A162-4AC0-878E-71912C23984C}" type="presOf" srcId="{E9D75924-F853-4CFE-AD24-C3D519607BA1}" destId="{D72BE1A9-FF8C-4817-BE5B-34C7B01F9408}" srcOrd="0" destOrd="0" presId="urn:microsoft.com/office/officeart/2005/8/layout/process1"/>
    <dgm:cxn modelId="{4255914A-3037-48B5-8C36-A53AF290F9D0}" srcId="{FFF7D412-92EC-453D-912F-6F52A03F7FCF}" destId="{E9D75924-F853-4CFE-AD24-C3D519607BA1}" srcOrd="0" destOrd="0" parTransId="{A04654A1-E632-4931-975C-4D9595D7D94E}" sibTransId="{8C5C6311-7C14-4638-8C2B-6B7E7FB65F03}"/>
    <dgm:cxn modelId="{257CC291-AFBE-4260-BF53-611B59007CD8}" type="presOf" srcId="{FFF7D412-92EC-453D-912F-6F52A03F7FCF}" destId="{B4668219-2A82-42BE-90F3-E67B8CD7A43D}" srcOrd="0" destOrd="0" presId="urn:microsoft.com/office/officeart/2005/8/layout/process1"/>
    <dgm:cxn modelId="{FAC74DD8-5E55-45C3-89A1-F53A1310F495}" type="presOf" srcId="{8C5C6311-7C14-4638-8C2B-6B7E7FB65F03}" destId="{5A058F3E-408E-4936-A508-3F4C24B34817}" srcOrd="0" destOrd="0" presId="urn:microsoft.com/office/officeart/2005/8/layout/process1"/>
    <dgm:cxn modelId="{B6E898E5-8067-4D1F-90E1-9780EC7938FF}" type="presOf" srcId="{766CE1E6-EFAA-4EF0-9A9A-75C9F9C19B5B}" destId="{8146B209-F818-474B-9E0F-D2A9FAFF42C0}" srcOrd="0" destOrd="0" presId="urn:microsoft.com/office/officeart/2005/8/layout/process1"/>
    <dgm:cxn modelId="{44E7752A-552B-4268-877B-86D0AC39C261}" type="presParOf" srcId="{B4668219-2A82-42BE-90F3-E67B8CD7A43D}" destId="{D72BE1A9-FF8C-4817-BE5B-34C7B01F9408}" srcOrd="0" destOrd="0" presId="urn:microsoft.com/office/officeart/2005/8/layout/process1"/>
    <dgm:cxn modelId="{1648AC1C-345E-429C-B9CF-BBBBEE221CAC}" type="presParOf" srcId="{B4668219-2A82-42BE-90F3-E67B8CD7A43D}" destId="{5A058F3E-408E-4936-A508-3F4C24B34817}" srcOrd="1" destOrd="0" presId="urn:microsoft.com/office/officeart/2005/8/layout/process1"/>
    <dgm:cxn modelId="{AF28F1BA-2803-49B1-8E19-0BDD7F35020A}" type="presParOf" srcId="{5A058F3E-408E-4936-A508-3F4C24B34817}" destId="{034705BB-C5FA-4D99-86BF-AA1A7E4AF983}" srcOrd="0" destOrd="0" presId="urn:microsoft.com/office/officeart/2005/8/layout/process1"/>
    <dgm:cxn modelId="{E3AE20AA-A16A-4CE8-B4A8-8529E2B9E538}" type="presParOf" srcId="{B4668219-2A82-42BE-90F3-E67B8CD7A43D}" destId="{8146B209-F818-474B-9E0F-D2A9FAFF42C0}"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F7D412-92EC-453D-912F-6F52A03F7FCF}" type="doc">
      <dgm:prSet loTypeId="urn:microsoft.com/office/officeart/2005/8/layout/process1" loCatId="process" qsTypeId="urn:microsoft.com/office/officeart/2005/8/quickstyle/simple1" qsCatId="simple" csTypeId="urn:microsoft.com/office/officeart/2005/8/colors/accent1_1" csCatId="accent1" phldr="1"/>
      <dgm:spPr/>
    </dgm:pt>
    <dgm:pt modelId="{E9D75924-F853-4CFE-AD24-C3D519607BA1}">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a:t>Approve GDAP request </a:t>
          </a:r>
        </a:p>
      </dgm:t>
    </dgm:pt>
    <dgm:pt modelId="{A04654A1-E632-4931-975C-4D9595D7D94E}" type="parTrans" cxnId="{4255914A-3037-48B5-8C36-A53AF290F9D0}">
      <dgm:prSet/>
      <dgm:spPr/>
      <dgm:t>
        <a:bodyPr/>
        <a:lstStyle/>
        <a:p>
          <a:endParaRPr lang="en-US" sz="1200"/>
        </a:p>
      </dgm:t>
    </dgm:pt>
    <dgm:pt modelId="{8C5C6311-7C14-4638-8C2B-6B7E7FB65F03}" type="sibTrans" cxnId="{4255914A-3037-48B5-8C36-A53AF290F9D0}">
      <dgm:prSet custT="1"/>
      <dgm:spPr/>
      <dgm:t>
        <a:bodyPr/>
        <a:lstStyle/>
        <a:p>
          <a:endParaRPr lang="en-US" sz="1200"/>
        </a:p>
      </dgm:t>
    </dgm:pt>
    <dgm:pt modelId="{B4668219-2A82-42BE-90F3-E67B8CD7A43D}" type="pres">
      <dgm:prSet presAssocID="{FFF7D412-92EC-453D-912F-6F52A03F7FCF}" presName="Name0" presStyleCnt="0">
        <dgm:presLayoutVars>
          <dgm:dir/>
          <dgm:resizeHandles val="exact"/>
        </dgm:presLayoutVars>
      </dgm:prSet>
      <dgm:spPr/>
    </dgm:pt>
    <dgm:pt modelId="{D72BE1A9-FF8C-4817-BE5B-34C7B01F9408}" type="pres">
      <dgm:prSet presAssocID="{E9D75924-F853-4CFE-AD24-C3D519607BA1}" presName="node" presStyleLbl="node1" presStyleIdx="0" presStyleCnt="1" custLinFactX="42023" custLinFactNeighborX="100000" custLinFactNeighborY="-12447">
        <dgm:presLayoutVars>
          <dgm:bulletEnabled val="1"/>
        </dgm:presLayoutVars>
      </dgm:prSet>
      <dgm:spPr/>
    </dgm:pt>
  </dgm:ptLst>
  <dgm:cxnLst>
    <dgm:cxn modelId="{D4966A33-A162-4AC0-878E-71912C23984C}" type="presOf" srcId="{E9D75924-F853-4CFE-AD24-C3D519607BA1}" destId="{D72BE1A9-FF8C-4817-BE5B-34C7B01F9408}" srcOrd="0" destOrd="0" presId="urn:microsoft.com/office/officeart/2005/8/layout/process1"/>
    <dgm:cxn modelId="{4255914A-3037-48B5-8C36-A53AF290F9D0}" srcId="{FFF7D412-92EC-453D-912F-6F52A03F7FCF}" destId="{E9D75924-F853-4CFE-AD24-C3D519607BA1}" srcOrd="0" destOrd="0" parTransId="{A04654A1-E632-4931-975C-4D9595D7D94E}" sibTransId="{8C5C6311-7C14-4638-8C2B-6B7E7FB65F03}"/>
    <dgm:cxn modelId="{257CC291-AFBE-4260-BF53-611B59007CD8}" type="presOf" srcId="{FFF7D412-92EC-453D-912F-6F52A03F7FCF}" destId="{B4668219-2A82-42BE-90F3-E67B8CD7A43D}" srcOrd="0" destOrd="0" presId="urn:microsoft.com/office/officeart/2005/8/layout/process1"/>
    <dgm:cxn modelId="{44E7752A-552B-4268-877B-86D0AC39C261}" type="presParOf" srcId="{B4668219-2A82-42BE-90F3-E67B8CD7A43D}" destId="{D72BE1A9-FF8C-4817-BE5B-34C7B01F9408}" srcOrd="0"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BE1A9-FF8C-4817-BE5B-34C7B01F9408}">
      <dsp:nvSpPr>
        <dsp:cNvPr id="0" name=""/>
        <dsp:cNvSpPr/>
      </dsp:nvSpPr>
      <dsp:spPr>
        <a:xfrm>
          <a:off x="0" y="612"/>
          <a:ext cx="1227978" cy="736787"/>
        </a:xfrm>
        <a:prstGeom prst="roundRect">
          <a:avLst>
            <a:gd name="adj" fmla="val 10000"/>
          </a:avLst>
        </a:prstGeom>
        <a:solidFill>
          <a:schemeClr val="accent1">
            <a:tint val="65000"/>
          </a:schemeClr>
        </a:solidFill>
        <a:ln w="9525"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Create users &amp; security groups</a:t>
          </a:r>
        </a:p>
      </dsp:txBody>
      <dsp:txXfrm>
        <a:off x="21580" y="22192"/>
        <a:ext cx="1184818" cy="693627"/>
      </dsp:txXfrm>
    </dsp:sp>
    <dsp:sp modelId="{5A058F3E-408E-4936-A508-3F4C24B34817}">
      <dsp:nvSpPr>
        <dsp:cNvPr id="0" name=""/>
        <dsp:cNvSpPr/>
      </dsp:nvSpPr>
      <dsp:spPr>
        <a:xfrm rot="21598844">
          <a:off x="1376497" y="216427"/>
          <a:ext cx="314859" cy="304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76497" y="277350"/>
        <a:ext cx="223498" cy="182722"/>
      </dsp:txXfrm>
    </dsp:sp>
    <dsp:sp modelId="{8146B209-F818-474B-9E0F-D2A9FAFF42C0}">
      <dsp:nvSpPr>
        <dsp:cNvPr id="0" name=""/>
        <dsp:cNvSpPr/>
      </dsp:nvSpPr>
      <dsp:spPr>
        <a:xfrm>
          <a:off x="1822053" y="0"/>
          <a:ext cx="1227978" cy="736787"/>
        </a:xfrm>
        <a:prstGeom prst="roundRect">
          <a:avLst>
            <a:gd name="adj" fmla="val 10000"/>
          </a:avLst>
        </a:prstGeom>
        <a:solidFill>
          <a:schemeClr val="accent1">
            <a:tint val="65000"/>
          </a:schemeClr>
        </a:solidFill>
        <a:ln w="9525"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Assign user(s) to security groups </a:t>
          </a:r>
        </a:p>
      </dsp:txBody>
      <dsp:txXfrm>
        <a:off x="1843633" y="21580"/>
        <a:ext cx="1184818" cy="693627"/>
      </dsp:txXfrm>
    </dsp:sp>
    <dsp:sp modelId="{2ADEFCFB-BBDE-4693-A374-80CCD50728B8}">
      <dsp:nvSpPr>
        <dsp:cNvPr id="0" name=""/>
        <dsp:cNvSpPr/>
      </dsp:nvSpPr>
      <dsp:spPr>
        <a:xfrm rot="651">
          <a:off x="3147811" y="216278"/>
          <a:ext cx="207291" cy="304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147811" y="277180"/>
        <a:ext cx="145104" cy="182722"/>
      </dsp:txXfrm>
    </dsp:sp>
    <dsp:sp modelId="{A1771629-9BC5-45E3-A217-2857BFECF3D2}">
      <dsp:nvSpPr>
        <dsp:cNvPr id="0" name=""/>
        <dsp:cNvSpPr/>
      </dsp:nvSpPr>
      <dsp:spPr>
        <a:xfrm>
          <a:off x="3441148" y="306"/>
          <a:ext cx="1227978" cy="736787"/>
        </a:xfrm>
        <a:prstGeom prst="roundRect">
          <a:avLst>
            <a:gd name="adj" fmla="val 10000"/>
          </a:avLst>
        </a:prstGeom>
        <a:solidFill>
          <a:schemeClr val="accent1">
            <a:tint val="65000"/>
          </a:schemeClr>
        </a:solidFill>
        <a:ln w="9525"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View approved GDAP relationship </a:t>
          </a:r>
        </a:p>
      </dsp:txBody>
      <dsp:txXfrm>
        <a:off x="3462728" y="21886"/>
        <a:ext cx="1184818" cy="693627"/>
      </dsp:txXfrm>
    </dsp:sp>
    <dsp:sp modelId="{B4595BF8-1B9F-4C65-8ED5-F92685BD7CD6}">
      <dsp:nvSpPr>
        <dsp:cNvPr id="0" name=""/>
        <dsp:cNvSpPr/>
      </dsp:nvSpPr>
      <dsp:spPr>
        <a:xfrm>
          <a:off x="4791924" y="216430"/>
          <a:ext cx="260331" cy="304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791924" y="277338"/>
        <a:ext cx="182232" cy="182722"/>
      </dsp:txXfrm>
    </dsp:sp>
    <dsp:sp modelId="{E44DBC60-BBE0-4E31-9067-6B47B3BAE320}">
      <dsp:nvSpPr>
        <dsp:cNvPr id="0" name=""/>
        <dsp:cNvSpPr/>
      </dsp:nvSpPr>
      <dsp:spPr>
        <a:xfrm>
          <a:off x="5160317" y="306"/>
          <a:ext cx="1227978" cy="736787"/>
        </a:xfrm>
        <a:prstGeom prst="roundRect">
          <a:avLst>
            <a:gd name="adj" fmla="val 10000"/>
          </a:avLst>
        </a:prstGeom>
        <a:solidFill>
          <a:schemeClr val="accent1">
            <a:tint val="65000"/>
          </a:schemeClr>
        </a:solidFill>
        <a:ln w="9525"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Assign approved AAD Roles in GDAP relationship to Security Groups </a:t>
          </a:r>
        </a:p>
      </dsp:txBody>
      <dsp:txXfrm>
        <a:off x="5181897" y="21886"/>
        <a:ext cx="1184818" cy="693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BE1A9-FF8C-4817-BE5B-34C7B01F9408}">
      <dsp:nvSpPr>
        <dsp:cNvPr id="0" name=""/>
        <dsp:cNvSpPr/>
      </dsp:nvSpPr>
      <dsp:spPr>
        <a:xfrm>
          <a:off x="0" y="0"/>
          <a:ext cx="1362452" cy="758022"/>
        </a:xfrm>
        <a:prstGeom prst="roundRect">
          <a:avLst>
            <a:gd name="adj" fmla="val 10000"/>
          </a:avLst>
        </a:prstGeom>
        <a:solidFill>
          <a:schemeClr val="accent1">
            <a:tint val="65000"/>
          </a:schemeClr>
        </a:solidFill>
        <a:ln w="9525"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Create</a:t>
          </a:r>
          <a:r>
            <a:rPr lang="en-US" sz="1100" kern="1200" baseline="0"/>
            <a:t> and Save GDAP request defined by AAD Role(s) &amp; duration </a:t>
          </a:r>
          <a:endParaRPr lang="en-US" sz="1100" kern="1200"/>
        </a:p>
      </dsp:txBody>
      <dsp:txXfrm>
        <a:off x="22202" y="22202"/>
        <a:ext cx="1318048" cy="713618"/>
      </dsp:txXfrm>
    </dsp:sp>
    <dsp:sp modelId="{5A058F3E-408E-4936-A508-3F4C24B34817}">
      <dsp:nvSpPr>
        <dsp:cNvPr id="0" name=""/>
        <dsp:cNvSpPr/>
      </dsp:nvSpPr>
      <dsp:spPr>
        <a:xfrm>
          <a:off x="1499816" y="210066"/>
          <a:ext cx="291211" cy="3378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99816" y="277644"/>
        <a:ext cx="203848" cy="202732"/>
      </dsp:txXfrm>
    </dsp:sp>
    <dsp:sp modelId="{8146B209-F818-474B-9E0F-D2A9FAFF42C0}">
      <dsp:nvSpPr>
        <dsp:cNvPr id="0" name=""/>
        <dsp:cNvSpPr/>
      </dsp:nvSpPr>
      <dsp:spPr>
        <a:xfrm>
          <a:off x="1911909" y="0"/>
          <a:ext cx="1362452" cy="758022"/>
        </a:xfrm>
        <a:prstGeom prst="roundRect">
          <a:avLst>
            <a:gd name="adj" fmla="val 10000"/>
          </a:avLst>
        </a:prstGeom>
        <a:solidFill>
          <a:schemeClr val="accent1">
            <a:tint val="65000"/>
          </a:schemeClr>
        </a:solidFill>
        <a:ln w="9525"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Send link to customer for approval in email </a:t>
          </a:r>
        </a:p>
      </dsp:txBody>
      <dsp:txXfrm>
        <a:off x="1934111" y="22202"/>
        <a:ext cx="1318048" cy="713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BE1A9-FF8C-4817-BE5B-34C7B01F9408}">
      <dsp:nvSpPr>
        <dsp:cNvPr id="0" name=""/>
        <dsp:cNvSpPr/>
      </dsp:nvSpPr>
      <dsp:spPr>
        <a:xfrm>
          <a:off x="0" y="0"/>
          <a:ext cx="1155766" cy="693459"/>
        </a:xfrm>
        <a:prstGeom prst="roundRect">
          <a:avLst>
            <a:gd name="adj" fmla="val 10000"/>
          </a:avLst>
        </a:prstGeom>
        <a:solidFill>
          <a:schemeClr val="accent4">
            <a:tint val="65000"/>
          </a:schemeClr>
        </a:solidFill>
        <a:ln w="9525"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Approve GDAP request </a:t>
          </a:r>
        </a:p>
      </dsp:txBody>
      <dsp:txXfrm>
        <a:off x="20311" y="20311"/>
        <a:ext cx="1115144" cy="6528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5/31/2023 11:06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5/31/2023 11:05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21083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21944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113EE-F9AA-44D0-B41B-AA4B50FCC0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527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113EE-F9AA-44D0-B41B-AA4B50FCC0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732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dirty="0"/>
          </a:p>
        </p:txBody>
      </p:sp>
      <p:sp>
        <p:nvSpPr>
          <p:cNvPr id="4" name="Slide Number Placeholder 3"/>
          <p:cNvSpPr>
            <a:spLocks noGrp="1"/>
          </p:cNvSpPr>
          <p:nvPr>
            <p:ph type="sldNum" sz="quarter" idx="10"/>
          </p:nvPr>
        </p:nvSpPr>
        <p:spPr/>
        <p:txBody>
          <a:bodyPr/>
          <a:lstStyle/>
          <a:p>
            <a:pPr marL="0" marR="0" lvl="0" indent="0" algn="r" defTabSz="1885538" rtl="0" eaLnBrk="1" fontAlgn="auto" latinLnBrk="0" hangingPunct="1">
              <a:lnSpc>
                <a:spcPct val="100000"/>
              </a:lnSpc>
              <a:spcBef>
                <a:spcPts val="0"/>
              </a:spcBef>
              <a:spcAft>
                <a:spcPts val="0"/>
              </a:spcAft>
              <a:buClrTx/>
              <a:buSzTx/>
              <a:buFontTx/>
              <a:buNone/>
              <a:tabLst/>
              <a:defRPr/>
            </a:pPr>
            <a:fld id="{5E70976A-617A-403B-A958-BC1FAEC53115}" type="slidenum">
              <a:rPr kumimoji="0" lang="en-US" sz="36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1885538" rtl="0" eaLnBrk="1" fontAlgn="auto" latinLnBrk="0" hangingPunct="1">
                <a:lnSpc>
                  <a:spcPct val="100000"/>
                </a:lnSpc>
                <a:spcBef>
                  <a:spcPts val="0"/>
                </a:spcBef>
                <a:spcAft>
                  <a:spcPts val="0"/>
                </a:spcAft>
                <a:buClrTx/>
                <a:buSzTx/>
                <a:buFontTx/>
                <a:buNone/>
                <a:tabLst/>
                <a:defRPr/>
              </a:pPr>
              <a:t>17</a:t>
            </a:fld>
            <a:endParaRPr kumimoji="0" lang="en-US" sz="36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5252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88124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buFont typeface="Wingdings" panose="05000000000000000000" pitchFamily="2" charset="2"/>
              <a:buNone/>
              <a:tabLst>
                <a:tab pos="457200" algn="l"/>
              </a:tabLst>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459902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buNone/>
              <a:tabLst>
                <a:tab pos="457200" algn="l"/>
              </a:tabLst>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336828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158993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5/31/2023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2180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69692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5/31/2023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829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95755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199408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70613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F505C9D-705D-46F8-973C-2820847CB23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6561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9B9F0533-C7D6-46FE-B0A4-8044D98A40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039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DD5B9C-6F57-1948-B6BE-CC13F26EAC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801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800"/>
              </a:spcAft>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5/31/2023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557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5/31/2023 11:05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078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9D7C1B-E4EF-40B8-831A-EC98293DB3F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608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887497">
              <a:lnSpc>
                <a:spcPct val="90000"/>
              </a:lnSpc>
              <a:spcAft>
                <a:spcPts val="688"/>
              </a:spcAft>
              <a:defRPr/>
            </a:pPr>
            <a:endParaRPr lang="en-US" dirty="0"/>
          </a:p>
        </p:txBody>
      </p:sp>
      <p:sp>
        <p:nvSpPr>
          <p:cNvPr id="4" name="Slide Number Placeholder 3"/>
          <p:cNvSpPr>
            <a:spLocks noGrp="1"/>
          </p:cNvSpPr>
          <p:nvPr>
            <p:ph type="sldNum" sz="quarter" idx="10"/>
          </p:nvPr>
        </p:nvSpPr>
        <p:spPr/>
        <p:txBody>
          <a:bodyPr/>
          <a:lstStyle/>
          <a:p>
            <a:pPr marL="0" marR="0" lvl="0" indent="0" algn="r" defTabSz="1885538" rtl="0" eaLnBrk="1" fontAlgn="auto" latinLnBrk="0" hangingPunct="1">
              <a:lnSpc>
                <a:spcPct val="100000"/>
              </a:lnSpc>
              <a:spcBef>
                <a:spcPts val="0"/>
              </a:spcBef>
              <a:spcAft>
                <a:spcPts val="0"/>
              </a:spcAft>
              <a:buClrTx/>
              <a:buSzTx/>
              <a:buFontTx/>
              <a:buNone/>
              <a:tabLst/>
              <a:defRPr/>
            </a:pPr>
            <a:fld id="{5E70976A-617A-403B-A958-BC1FAEC53115}" type="slidenum">
              <a:rPr kumimoji="0" lang="en-US" sz="36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1885538" rtl="0" eaLnBrk="1" fontAlgn="auto" latinLnBrk="0" hangingPunct="1">
                <a:lnSpc>
                  <a:spcPct val="100000"/>
                </a:lnSpc>
                <a:spcBef>
                  <a:spcPts val="0"/>
                </a:spcBef>
                <a:spcAft>
                  <a:spcPts val="0"/>
                </a:spcAft>
                <a:buClrTx/>
                <a:buSzTx/>
                <a:buFontTx/>
                <a:buNone/>
                <a:tabLst/>
                <a:defRPr/>
              </a:pPr>
              <a:t>5</a:t>
            </a:fld>
            <a:endParaRPr kumimoji="0" lang="en-US" sz="36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655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5/31/2023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758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113EE-F9AA-44D0-B41B-AA4B50FCC0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45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113EE-F9AA-44D0-B41B-AA4B50FCC0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21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887497">
              <a:lnSpc>
                <a:spcPct val="90000"/>
              </a:lnSpc>
              <a:spcAft>
                <a:spcPts val="688"/>
              </a:spcAf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5/31/2023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497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5/31/2023 11:05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511924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5/31/2023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818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303446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0480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966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17776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810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147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869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35151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4178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488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6715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85807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626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6596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052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044862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1" y="1201416"/>
            <a:ext cx="2062492" cy="1842493"/>
          </a:xfrm>
          <a:prstGeom prst="rect">
            <a:avLst/>
          </a:prstGeom>
        </p:spPr>
      </p:pic>
    </p:spTree>
    <p:extLst>
      <p:ext uri="{BB962C8B-B14F-4D97-AF65-F5344CB8AC3E}">
        <p14:creationId xmlns:p14="http://schemas.microsoft.com/office/powerpoint/2010/main" val="989767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410898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59117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78342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277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3146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463837"/>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6450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5003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443609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987292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703304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3794319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593069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4670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137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251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099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81669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53257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5501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3B172C4-52A3-45D2-9FF7-A34831751FE8}"/>
              </a:ext>
            </a:extLst>
          </p:cNvPr>
          <p:cNvSpPr>
            <a:spLocks noGrp="1"/>
          </p:cNvSpPr>
          <p:nvPr>
            <p:ph type="body" sz="quarter" idx="10"/>
          </p:nvPr>
        </p:nvSpPr>
        <p:spPr>
          <a:xfrm>
            <a:off x="468682" y="967155"/>
            <a:ext cx="11138101" cy="307777"/>
          </a:xfrm>
        </p:spPr>
        <p:txBody>
          <a:bodyPr/>
          <a:lstStyle>
            <a:lvl1pPr marL="0" indent="0">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56614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071858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2022861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989258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06613DB3-398E-40DC-AE1C-87CB30FB1B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3581" y="266617"/>
            <a:ext cx="3127974" cy="941897"/>
          </a:xfrm>
          <a:prstGeom prst="rect">
            <a:avLst/>
          </a:prstGeom>
        </p:spPr>
      </p:pic>
      <p:sp>
        <p:nvSpPr>
          <p:cNvPr id="9" name="Title 1"/>
          <p:cNvSpPr>
            <a:spLocks noGrp="1"/>
          </p:cNvSpPr>
          <p:nvPr>
            <p:ph type="title" hasCustomPrompt="1"/>
          </p:nvPr>
        </p:nvSpPr>
        <p:spPr>
          <a:xfrm>
            <a:off x="584200" y="3035178"/>
            <a:ext cx="9144000" cy="498598"/>
          </a:xfrm>
          <a:noFill/>
        </p:spPr>
        <p:txBody>
          <a:bodyPr lIns="0" tIns="0" rIns="0" bIns="0" anchor="b" anchorCtr="0">
            <a:spAutoFit/>
          </a:bodyPr>
          <a:lstStyle>
            <a:lvl1pPr>
              <a:defRPr sz="3600" spc="-50" baseline="0">
                <a:solidFill>
                  <a:srgbClr val="000000"/>
                </a:solidFill>
                <a:latin typeface="Segoe UI Semibold" panose="020B0702040204020203" pitchFamily="34" charset="0"/>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21599"/>
          </a:xfrm>
          <a:noFill/>
        </p:spPr>
        <p:txBody>
          <a:bodyPr wrap="square" lIns="0" tIns="0" rIns="0" bIns="0">
            <a:spAutoFit/>
          </a:bodyPr>
          <a:lstStyle>
            <a:lvl1pPr marL="0" indent="0">
              <a:spcBef>
                <a:spcPts val="0"/>
              </a:spcBef>
              <a:buNone/>
              <a:defRPr sz="1600"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13" name="Picture 12" descr="Icon&#10;&#10;Description automatically generated">
            <a:extLst>
              <a:ext uri="{FF2B5EF4-FFF2-40B4-BE49-F238E27FC236}">
                <a16:creationId xmlns:a16="http://schemas.microsoft.com/office/drawing/2014/main" id="{E780565B-86F3-4A3F-AB50-C7F8A2D1D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43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34C0-782F-16F6-7C69-6B23FB0846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1385CA-D813-E895-7CEF-879270ADC5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A61A58-58B2-00BD-9457-4A228E8FC398}"/>
              </a:ext>
            </a:extLst>
          </p:cNvPr>
          <p:cNvSpPr>
            <a:spLocks noGrp="1"/>
          </p:cNvSpPr>
          <p:nvPr>
            <p:ph type="dt" sz="half" idx="10"/>
          </p:nvPr>
        </p:nvSpPr>
        <p:spPr/>
        <p:txBody>
          <a:bodyPr/>
          <a:lstStyle/>
          <a:p>
            <a:fld id="{BAA996E1-7620-4EC6-8F89-31A14ABC208B}" type="datetimeFigureOut">
              <a:rPr lang="en-GB" smtClean="0"/>
              <a:t>31/05/2023</a:t>
            </a:fld>
            <a:endParaRPr lang="en-GB"/>
          </a:p>
        </p:txBody>
      </p:sp>
      <p:sp>
        <p:nvSpPr>
          <p:cNvPr id="5" name="Footer Placeholder 4">
            <a:extLst>
              <a:ext uri="{FF2B5EF4-FFF2-40B4-BE49-F238E27FC236}">
                <a16:creationId xmlns:a16="http://schemas.microsoft.com/office/drawing/2014/main" id="{749F9B36-416B-EA37-CBC7-94F7F68F4D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D2DD74-A41B-4133-4288-2382960CF943}"/>
              </a:ext>
            </a:extLst>
          </p:cNvPr>
          <p:cNvSpPr>
            <a:spLocks noGrp="1"/>
          </p:cNvSpPr>
          <p:nvPr>
            <p:ph type="sldNum" sz="quarter" idx="12"/>
          </p:nvPr>
        </p:nvSpPr>
        <p:spPr/>
        <p:txBody>
          <a:bodyPr/>
          <a:lstStyle/>
          <a:p>
            <a:fld id="{C8F026FA-9928-412D-9E43-F32AB93CCC22}" type="slidenum">
              <a:rPr lang="en-GB" smtClean="0"/>
              <a:t>‹#›</a:t>
            </a:fld>
            <a:endParaRPr lang="en-GB"/>
          </a:p>
        </p:txBody>
      </p:sp>
    </p:spTree>
    <p:extLst>
      <p:ext uri="{BB962C8B-B14F-4D97-AF65-F5344CB8AC3E}">
        <p14:creationId xmlns:p14="http://schemas.microsoft.com/office/powerpoint/2010/main" val="14227920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045663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2735305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82245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mj-lt"/>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198517"/>
            <a:ext cx="11339774" cy="298752"/>
          </a:xfrm>
        </p:spPr>
        <p:txBody>
          <a:bodyPr wrap="square" lIns="0" tIns="0" rIns="0" bIns="0">
            <a:spAutoFit/>
          </a:bodyPr>
          <a:lstStyle>
            <a:lvl1pPr marL="0" indent="0">
              <a:lnSpc>
                <a:spcPct val="90000"/>
              </a:lnSpc>
              <a:spcBef>
                <a:spcPts val="0"/>
              </a:spcBef>
              <a:spcAft>
                <a:spcPts val="1274"/>
              </a:spcAft>
              <a:buNone/>
              <a:defRPr sz="2157"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22pt</a:t>
            </a:r>
          </a:p>
        </p:txBody>
      </p:sp>
    </p:spTree>
    <p:extLst>
      <p:ext uri="{BB962C8B-B14F-4D97-AF65-F5344CB8AC3E}">
        <p14:creationId xmlns:p14="http://schemas.microsoft.com/office/powerpoint/2010/main" val="31337136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012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989143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43141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36629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46760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50533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cstate="screen">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812349852"/>
      </p:ext>
    </p:extLst>
  </p:cSld>
  <p:clrMap bg1="lt1" tx1="dk1" bg2="lt2" tx2="dk2" accent1="accent1" accent2="accent2" accent3="accent3" accent4="accent4" accent5="accent5" accent6="accent6" hlink="hlink" folHlink="folHlink"/>
  <p:sldLayoutIdLst>
    <p:sldLayoutId id="2147485526" r:id="rId1"/>
    <p:sldLayoutId id="2147485527" r:id="rId2"/>
    <p:sldLayoutId id="2147485528" r:id="rId3"/>
    <p:sldLayoutId id="2147485529" r:id="rId4"/>
    <p:sldLayoutId id="2147485530" r:id="rId5"/>
    <p:sldLayoutId id="2147485531" r:id="rId6"/>
    <p:sldLayoutId id="2147485532" r:id="rId7"/>
    <p:sldLayoutId id="2147485533" r:id="rId8"/>
    <p:sldLayoutId id="2147485534" r:id="rId9"/>
    <p:sldLayoutId id="2147485535" r:id="rId10"/>
    <p:sldLayoutId id="2147485536" r:id="rId11"/>
    <p:sldLayoutId id="2147485537" r:id="rId12"/>
    <p:sldLayoutId id="2147485538" r:id="rId13"/>
    <p:sldLayoutId id="2147485539" r:id="rId14"/>
    <p:sldLayoutId id="2147485540" r:id="rId15"/>
    <p:sldLayoutId id="2147485541" r:id="rId16"/>
    <p:sldLayoutId id="2147485542" r:id="rId17"/>
    <p:sldLayoutId id="2147485543" r:id="rId18"/>
    <p:sldLayoutId id="2147485544" r:id="rId19"/>
    <p:sldLayoutId id="2147485545" r:id="rId20"/>
    <p:sldLayoutId id="2147485546" r:id="rId21"/>
    <p:sldLayoutId id="2147485547" r:id="rId22"/>
    <p:sldLayoutId id="2147485548" r:id="rId23"/>
    <p:sldLayoutId id="2147485549" r:id="rId24"/>
    <p:sldLayoutId id="2147485550" r:id="rId25"/>
    <p:sldLayoutId id="2147485551" r:id="rId26"/>
    <p:sldLayoutId id="2147485552" r:id="rId27"/>
    <p:sldLayoutId id="2147485553" r:id="rId28"/>
    <p:sldLayoutId id="2147485554" r:id="rId29"/>
    <p:sldLayoutId id="2147485555" r:id="rId30"/>
    <p:sldLayoutId id="2147485556" r:id="rId31"/>
    <p:sldLayoutId id="2147485557" r:id="rId32"/>
    <p:sldLayoutId id="2147485558" r:id="rId33"/>
    <p:sldLayoutId id="2147485559" r:id="rId34"/>
    <p:sldLayoutId id="2147485560" r:id="rId35"/>
    <p:sldLayoutId id="2147485561" r:id="rId36"/>
    <p:sldLayoutId id="2147485562" r:id="rId37"/>
    <p:sldLayoutId id="2147485563" r:id="rId38"/>
    <p:sldLayoutId id="2147485564" r:id="rId39"/>
    <p:sldLayoutId id="2147485565" r:id="rId40"/>
    <p:sldLayoutId id="2147485566" r:id="rId41"/>
    <p:sldLayoutId id="2147485567" r:id="rId42"/>
    <p:sldLayoutId id="2147485568" r:id="rId43"/>
    <p:sldLayoutId id="2147485569" r:id="rId44"/>
    <p:sldLayoutId id="2147485570" r:id="rId45"/>
    <p:sldLayoutId id="2147485571" r:id="rId46"/>
    <p:sldLayoutId id="2147485596" r:id="rId47"/>
    <p:sldLayoutId id="2147485597" r:id="rId48"/>
    <p:sldLayoutId id="2147485598" r:id="rId49"/>
    <p:sldLayoutId id="2147485599" r:id="rId50"/>
    <p:sldLayoutId id="2147485600" r:id="rId51"/>
    <p:sldLayoutId id="2147485601" r:id="rId52"/>
    <p:sldLayoutId id="2147485602" r:id="rId53"/>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8.xml"/><Relationship Id="rId4" Type="http://schemas.openxmlformats.org/officeDocument/2006/relationships/hyperlink" Target="../../CSP%20Bootcamp/Drafts/aka.ms/m365lighthouseonboard"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18.xml"/><Relationship Id="rId16" Type="http://schemas.openxmlformats.org/officeDocument/2006/relationships/diagramQuickStyle" Target="../diagrams/quickStyle3.xml"/><Relationship Id="rId20" Type="http://schemas.openxmlformats.org/officeDocument/2006/relationships/image" Target="../media/image46.png"/><Relationship Id="rId1" Type="http://schemas.openxmlformats.org/officeDocument/2006/relationships/slideLayout" Target="../slideLayouts/slideLayout51.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5" Type="http://schemas.openxmlformats.org/officeDocument/2006/relationships/diagramLayout" Target="../diagrams/layout3.xml"/><Relationship Id="rId10" Type="http://schemas.openxmlformats.org/officeDocument/2006/relationships/diagramLayout" Target="../diagrams/layout2.xml"/><Relationship Id="rId19"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hyperlink" Target="https://www.microsoft.com/security/blog/2019/08/20/one-simple-action-you-can-take-to-prevent-99-9-percent-of-account-attacks/" TargetMode="External"/><Relationship Id="rId21" Type="http://schemas.openxmlformats.org/officeDocument/2006/relationships/image" Target="../media/image66.emf"/><Relationship Id="rId7" Type="http://schemas.openxmlformats.org/officeDocument/2006/relationships/image" Target="../media/image53.emf"/><Relationship Id="rId12" Type="http://schemas.microsoft.com/office/2007/relationships/hdphoto" Target="../media/hdphoto1.wdp"/><Relationship Id="rId17" Type="http://schemas.openxmlformats.org/officeDocument/2006/relationships/image" Target="../media/image62.png"/><Relationship Id="rId25" Type="http://schemas.microsoft.com/office/2007/relationships/hdphoto" Target="../media/hdphoto3.wdp"/><Relationship Id="rId2" Type="http://schemas.openxmlformats.org/officeDocument/2006/relationships/notesSlide" Target="../notesSlides/notesSlide26.xml"/><Relationship Id="rId16" Type="http://schemas.openxmlformats.org/officeDocument/2006/relationships/image" Target="../media/image61.svg"/><Relationship Id="rId20"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52.emf"/><Relationship Id="rId11" Type="http://schemas.openxmlformats.org/officeDocument/2006/relationships/image" Target="../media/image57.png"/><Relationship Id="rId24" Type="http://schemas.openxmlformats.org/officeDocument/2006/relationships/image" Target="../media/image68.png"/><Relationship Id="rId5" Type="http://schemas.openxmlformats.org/officeDocument/2006/relationships/image" Target="../media/image51.emf"/><Relationship Id="rId15" Type="http://schemas.openxmlformats.org/officeDocument/2006/relationships/image" Target="../media/image60.png"/><Relationship Id="rId23" Type="http://schemas.microsoft.com/office/2007/relationships/hdphoto" Target="../media/hdphoto2.wdp"/><Relationship Id="rId10" Type="http://schemas.openxmlformats.org/officeDocument/2006/relationships/image" Target="../media/image56.emf"/><Relationship Id="rId19" Type="http://schemas.openxmlformats.org/officeDocument/2006/relationships/image" Target="../media/image64.svg"/><Relationship Id="rId4" Type="http://schemas.openxmlformats.org/officeDocument/2006/relationships/hyperlink" Target="https://www.verizon.com/business/solutions/secure-your-business/business-security-tips/?cmp=knc:ggl:ac:ps:security:na&amp;utm_medium=knc&amp;utm_source=ggl&amp;utm_campaign=security&amp;utm_content=ac:ps:na&amp;gclid=EAIaIQobChMIk9WM0biZ7wIVmY7ICh3dwAPKEAAYASAAEgLAePD_BwE&amp;gclsrc=aw.ds" TargetMode="External"/><Relationship Id="rId9" Type="http://schemas.openxmlformats.org/officeDocument/2006/relationships/image" Target="../media/image55.emf"/><Relationship Id="rId14" Type="http://schemas.openxmlformats.org/officeDocument/2006/relationships/image" Target="../media/image59.svg"/><Relationship Id="rId22"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4.xml.rels><?xml version="1.0" encoding="UTF-8" standalone="yes"?>
<Relationships xmlns="http://schemas.openxmlformats.org/package/2006/relationships"><Relationship Id="rId3" Type="http://schemas.openxmlformats.org/officeDocument/2006/relationships/hyperlink" Target="https://aka.ms/SMBSecurityMayBlog"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hyperlink" Target="https://query.prod.cms.rt.microsoft.com/cms/api/am/binary/RE5bUvv?culture=en-us&amp;country=u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F9632BD3-5CEB-4ADC-5430-A53AB07C04B4}"/>
              </a:ext>
            </a:extLst>
          </p:cNvPr>
          <p:cNvSpPr>
            <a:spLocks noGrp="1"/>
          </p:cNvSpPr>
          <p:nvPr>
            <p:ph type="title"/>
          </p:nvPr>
        </p:nvSpPr>
        <p:spPr>
          <a:xfrm>
            <a:off x="624821" y="1530458"/>
            <a:ext cx="6451482" cy="1754326"/>
          </a:xfrm>
        </p:spPr>
        <p:txBody>
          <a:bodyPr anchor="ctr"/>
          <a:lstStyle/>
          <a:p>
            <a:r>
              <a:rPr lang="en-US" sz="3800" spc="0" dirty="0">
                <a:cs typeface="Segoe UI"/>
              </a:rPr>
              <a:t>Secure &amp; Manage customers at scale with </a:t>
            </a:r>
            <a:br>
              <a:rPr lang="en-US" sz="3800" spc="0" dirty="0">
                <a:cs typeface="Segoe UI"/>
              </a:rPr>
            </a:br>
            <a:r>
              <a:rPr lang="en-US" sz="3800" spc="0" dirty="0">
                <a:cs typeface="Segoe UI"/>
              </a:rPr>
              <a:t>Microsoft 365 Lighthouse</a:t>
            </a:r>
            <a:endParaRPr lang="en-US" sz="3800" spc="0" dirty="0">
              <a:solidFill>
                <a:schemeClr val="accent2">
                  <a:lumMod val="75000"/>
                  <a:lumOff val="25000"/>
                </a:schemeClr>
              </a:solidFill>
            </a:endParaRPr>
          </a:p>
        </p:txBody>
      </p:sp>
      <p:pic>
        <p:nvPicPr>
          <p:cNvPr id="7" name="Picture 6" descr="A picture containing drawing&#10;&#10;Description automatically generated">
            <a:extLst>
              <a:ext uri="{FF2B5EF4-FFF2-40B4-BE49-F238E27FC236}">
                <a16:creationId xmlns:a16="http://schemas.microsoft.com/office/drawing/2014/main" id="{F7381BB3-5242-C086-CD7B-F760AB7C20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953"/>
          <a:stretch/>
        </p:blipFill>
        <p:spPr>
          <a:xfrm>
            <a:off x="493604" y="6011573"/>
            <a:ext cx="1123403" cy="321814"/>
          </a:xfrm>
          <a:prstGeom prst="rect">
            <a:avLst/>
          </a:prstGeom>
        </p:spPr>
      </p:pic>
      <p:sp>
        <p:nvSpPr>
          <p:cNvPr id="8" name="Rectangle 7">
            <a:extLst>
              <a:ext uri="{FF2B5EF4-FFF2-40B4-BE49-F238E27FC236}">
                <a16:creationId xmlns:a16="http://schemas.microsoft.com/office/drawing/2014/main" id="{6BECB4DA-E215-894B-8305-4B3A6244DEFA}"/>
              </a:ext>
            </a:extLst>
          </p:cNvPr>
          <p:cNvSpPr/>
          <p:nvPr/>
        </p:nvSpPr>
        <p:spPr>
          <a:xfrm>
            <a:off x="426098" y="6425568"/>
            <a:ext cx="3424464" cy="338554"/>
          </a:xfrm>
          <a:prstGeom prst="rect">
            <a:avLst/>
          </a:prstGeom>
        </p:spPr>
        <p:style>
          <a:lnRef idx="0">
            <a:scrgbClr r="0" g="0" b="0"/>
          </a:lnRef>
          <a:fillRef idx="0">
            <a:scrgbClr r="0" g="0" b="0"/>
          </a:fillRef>
          <a:effectRef idx="0">
            <a:scrgbClr r="0" g="0" b="0"/>
          </a:effectRef>
          <a:fontRef idx="major"/>
        </p:style>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r>
              <a:rPr lang="en-US" sz="1600" dirty="0">
                <a:latin typeface="Segoe UI"/>
              </a:rPr>
              <a:t>https://www.linkedin.com/in/lcruzp/</a:t>
            </a:r>
          </a:p>
        </p:txBody>
      </p:sp>
      <p:sp>
        <p:nvSpPr>
          <p:cNvPr id="9" name="Rectangle 8">
            <a:extLst>
              <a:ext uri="{FF2B5EF4-FFF2-40B4-BE49-F238E27FC236}">
                <a16:creationId xmlns:a16="http://schemas.microsoft.com/office/drawing/2014/main" id="{0CAEABD1-1637-71BE-0A64-CFFBEE1AA9E0}"/>
              </a:ext>
            </a:extLst>
          </p:cNvPr>
          <p:cNvSpPr/>
          <p:nvPr/>
        </p:nvSpPr>
        <p:spPr>
          <a:xfrm>
            <a:off x="426098" y="4767128"/>
            <a:ext cx="2654894" cy="923330"/>
          </a:xfrm>
          <a:prstGeom prst="rect">
            <a:avLst/>
          </a:prstGeom>
        </p:spPr>
        <p:style>
          <a:lnRef idx="0">
            <a:scrgbClr r="0" g="0" b="0"/>
          </a:lnRef>
          <a:fillRef idx="0">
            <a:scrgbClr r="0" g="0" b="0"/>
          </a:fillRef>
          <a:effectRef idx="0">
            <a:scrgbClr r="0" g="0" b="0"/>
          </a:effectRef>
          <a:fontRef idx="major"/>
        </p:style>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r>
              <a:rPr lang="en-US" b="1" dirty="0">
                <a:latin typeface="Segoe UI"/>
              </a:rPr>
              <a:t>Leonardo Cruz</a:t>
            </a:r>
          </a:p>
          <a:p>
            <a:pPr defTabSz="914225">
              <a:defRPr/>
            </a:pPr>
            <a:r>
              <a:rPr lang="en-US" dirty="0">
                <a:latin typeface="Segoe UI"/>
              </a:rPr>
              <a:t>Cloud Solution Architect</a:t>
            </a:r>
          </a:p>
          <a:p>
            <a:pPr defTabSz="914225">
              <a:defRPr/>
            </a:pPr>
            <a:r>
              <a:rPr lang="en-US" dirty="0">
                <a:latin typeface="Segoe UI"/>
              </a:rPr>
              <a:t>Security &amp; Compliance</a:t>
            </a:r>
          </a:p>
        </p:txBody>
      </p:sp>
    </p:spTree>
    <p:extLst>
      <p:ext uri="{BB962C8B-B14F-4D97-AF65-F5344CB8AC3E}">
        <p14:creationId xmlns:p14="http://schemas.microsoft.com/office/powerpoint/2010/main" val="242031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A21D6-371F-7014-A5F0-0A175B18FA60}"/>
              </a:ext>
            </a:extLst>
          </p:cNvPr>
          <p:cNvSpPr>
            <a:spLocks noGrp="1"/>
          </p:cNvSpPr>
          <p:nvPr>
            <p:ph type="title"/>
          </p:nvPr>
        </p:nvSpPr>
        <p:spPr/>
        <p:txBody>
          <a:bodyPr/>
          <a:lstStyle/>
          <a:p>
            <a:r>
              <a:rPr lang="en-US" dirty="0"/>
              <a:t>Exposure score in Microsoft 365 Lighthouse</a:t>
            </a:r>
            <a:endParaRPr lang="en-CA" dirty="0"/>
          </a:p>
        </p:txBody>
      </p:sp>
      <p:sp>
        <p:nvSpPr>
          <p:cNvPr id="5" name="TextBox 4">
            <a:extLst>
              <a:ext uri="{FF2B5EF4-FFF2-40B4-BE49-F238E27FC236}">
                <a16:creationId xmlns:a16="http://schemas.microsoft.com/office/drawing/2014/main" id="{A3FF04F1-9FAE-6222-8665-358421ADAF3C}"/>
              </a:ext>
            </a:extLst>
          </p:cNvPr>
          <p:cNvSpPr txBox="1"/>
          <p:nvPr/>
        </p:nvSpPr>
        <p:spPr>
          <a:xfrm>
            <a:off x="697992" y="1559106"/>
            <a:ext cx="4544568" cy="4765087"/>
          </a:xfrm>
          <a:prstGeom prst="rect">
            <a:avLst/>
          </a:prstGeom>
          <a:noFill/>
        </p:spPr>
        <p:txBody>
          <a:bodyPr wrap="square">
            <a:spAutoFit/>
          </a:bodyPr>
          <a:lstStyle/>
          <a:p>
            <a:pPr>
              <a:lnSpc>
                <a:spcPct val="150000"/>
              </a:lnSpc>
              <a:spcBef>
                <a:spcPts val="600"/>
              </a:spcBef>
              <a:spcAft>
                <a:spcPts val="600"/>
              </a:spcAft>
            </a:pPr>
            <a:r>
              <a:rPr lang="en-US" sz="1800" b="1" spc="-50" dirty="0">
                <a:ln w="3175">
                  <a:noFill/>
                </a:ln>
                <a:solidFill>
                  <a:srgbClr val="0070C0"/>
                </a:solidFill>
                <a:cs typeface="Segoe UI" panose="020B0502040204020203" pitchFamily="34" charset="0"/>
              </a:rPr>
              <a:t>Exposure score </a:t>
            </a:r>
            <a:r>
              <a:rPr lang="en-US" sz="1800" dirty="0"/>
              <a:t>is now available within Microsoft 365 Lighthouse, to help partners identify where customer’s </a:t>
            </a:r>
            <a:r>
              <a:rPr lang="en-US" sz="1800" b="1" spc="-50" dirty="0">
                <a:ln w="3175">
                  <a:noFill/>
                </a:ln>
                <a:solidFill>
                  <a:srgbClr val="0070C0"/>
                </a:solidFill>
                <a:cs typeface="Segoe UI" panose="020B0502040204020203" pitchFamily="34" charset="0"/>
              </a:rPr>
              <a:t>devices are most at risk from vulnerabilities </a:t>
            </a:r>
            <a:r>
              <a:rPr lang="en-US" sz="1800" dirty="0"/>
              <a:t>with active threats. </a:t>
            </a:r>
          </a:p>
          <a:p>
            <a:pPr>
              <a:lnSpc>
                <a:spcPct val="150000"/>
              </a:lnSpc>
              <a:spcBef>
                <a:spcPts val="600"/>
              </a:spcBef>
              <a:spcAft>
                <a:spcPts val="600"/>
              </a:spcAft>
            </a:pPr>
            <a:r>
              <a:rPr lang="en-US" sz="1800" dirty="0"/>
              <a:t>It helps to reduce exposure with </a:t>
            </a:r>
            <a:r>
              <a:rPr lang="en-US" sz="1800" b="1" spc="-50" dirty="0">
                <a:ln w="3175">
                  <a:noFill/>
                </a:ln>
                <a:solidFill>
                  <a:srgbClr val="0070C0"/>
                </a:solidFill>
                <a:cs typeface="Segoe UI" panose="020B0502040204020203" pitchFamily="34" charset="0"/>
              </a:rPr>
              <a:t>recommendations to patch devices </a:t>
            </a:r>
            <a:r>
              <a:rPr lang="en-US" sz="1800" dirty="0"/>
              <a:t>with the latest updates and proactively improve customer’s device security in Defender for Business and Microsoft 365 Business Premium tenants. </a:t>
            </a:r>
            <a:endParaRPr lang="en-CA" sz="1800" dirty="0"/>
          </a:p>
        </p:txBody>
      </p:sp>
      <p:sp>
        <p:nvSpPr>
          <p:cNvPr id="13" name="Rectangle 12">
            <a:extLst>
              <a:ext uri="{FF2B5EF4-FFF2-40B4-BE49-F238E27FC236}">
                <a16:creationId xmlns:a16="http://schemas.microsoft.com/office/drawing/2014/main" id="{D5DB7161-C176-76FC-E5A4-CA69BF3CF2A8}"/>
              </a:ext>
            </a:extLst>
          </p:cNvPr>
          <p:cNvSpPr/>
          <p:nvPr/>
        </p:nvSpPr>
        <p:spPr bwMode="auto">
          <a:xfrm rot="2671014">
            <a:off x="10741276" y="146373"/>
            <a:ext cx="2082098" cy="6216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CA" sz="2000" b="1" dirty="0">
                <a:solidFill>
                  <a:srgbClr val="FFFFFF"/>
                </a:solidFill>
                <a:ea typeface="Segoe UI" pitchFamily="34" charset="0"/>
                <a:cs typeface="Segoe UI" pitchFamily="34" charset="0"/>
              </a:rPr>
              <a:t>New</a:t>
            </a:r>
          </a:p>
        </p:txBody>
      </p:sp>
      <p:pic>
        <p:nvPicPr>
          <p:cNvPr id="11" name="Picture 10" descr="Graphical user interface&#10;&#10;Description automatically generated">
            <a:extLst>
              <a:ext uri="{FF2B5EF4-FFF2-40B4-BE49-F238E27FC236}">
                <a16:creationId xmlns:a16="http://schemas.microsoft.com/office/drawing/2014/main" id="{17BCAC9E-AC7A-5F66-C164-49D36F23AB3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27695" y="1197569"/>
            <a:ext cx="9680842" cy="5055747"/>
          </a:xfrm>
          <a:prstGeom prst="rect">
            <a:avLst/>
          </a:prstGeom>
        </p:spPr>
      </p:pic>
    </p:spTree>
    <p:extLst>
      <p:ext uri="{BB962C8B-B14F-4D97-AF65-F5344CB8AC3E}">
        <p14:creationId xmlns:p14="http://schemas.microsoft.com/office/powerpoint/2010/main" val="17672877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body" sz="quarter" idx="10"/>
          </p:nvPr>
        </p:nvSpPr>
        <p:spPr>
          <a:xfrm>
            <a:off x="312420" y="288990"/>
            <a:ext cx="11018520" cy="369332"/>
          </a:xfrm>
        </p:spPr>
        <p:txBody>
          <a:bodyPr wrap="square">
            <a:normAutofit fontScale="92500" lnSpcReduction="10000"/>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Microsoft 365 Lighthouse – Approaches and Technologies</a:t>
            </a:r>
          </a:p>
        </p:txBody>
      </p:sp>
      <p:sp>
        <p:nvSpPr>
          <p:cNvPr id="8" name="TextBox 7">
            <a:extLst>
              <a:ext uri="{FF2B5EF4-FFF2-40B4-BE49-F238E27FC236}">
                <a16:creationId xmlns:a16="http://schemas.microsoft.com/office/drawing/2014/main" id="{307151AF-1A13-4985-9A32-BBF78F43F083}"/>
              </a:ext>
            </a:extLst>
          </p:cNvPr>
          <p:cNvSpPr txBox="1"/>
          <p:nvPr/>
        </p:nvSpPr>
        <p:spPr>
          <a:xfrm>
            <a:off x="189242" y="1172656"/>
            <a:ext cx="3120887" cy="516325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buFont typeface="Arial" panose="020B0604020202020204" pitchFamily="34" charset="0"/>
              <a:buChar char="•"/>
            </a:pPr>
            <a:r>
              <a:rPr lang="en-US" sz="1600" dirty="0"/>
              <a:t>A data ingestion platform​</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Hosted on Graph​</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Multi-Tenant– the APIs are in the Service Provider’s Context but exposes data from their Customers Tenants so “Multi-Tenant”​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Integrated with Partner Center/AAD for Partner to customer relationships​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both a push and a pull model for ingesting data​</a:t>
            </a:r>
          </a:p>
        </p:txBody>
      </p:sp>
      <p:pic>
        <p:nvPicPr>
          <p:cNvPr id="2" name="Picture 4" descr="Graphical user interface, application, Word&#10;&#10;Description automatically generated">
            <a:extLst>
              <a:ext uri="{FF2B5EF4-FFF2-40B4-BE49-F238E27FC236}">
                <a16:creationId xmlns:a16="http://schemas.microsoft.com/office/drawing/2014/main" id="{7F650DBB-375E-4BAF-AA7F-E15E377264D7}"/>
              </a:ext>
            </a:extLst>
          </p:cNvPr>
          <p:cNvPicPr>
            <a:picLocks noChangeAspect="1"/>
          </p:cNvPicPr>
          <p:nvPr/>
        </p:nvPicPr>
        <p:blipFill>
          <a:blip r:embed="rId3"/>
          <a:stretch>
            <a:fillRect/>
          </a:stretch>
        </p:blipFill>
        <p:spPr>
          <a:xfrm>
            <a:off x="3590260" y="954322"/>
            <a:ext cx="8467492" cy="5521395"/>
          </a:xfrm>
          <a:prstGeom prst="rect">
            <a:avLst/>
          </a:prstGeom>
        </p:spPr>
      </p:pic>
    </p:spTree>
    <p:extLst>
      <p:ext uri="{BB962C8B-B14F-4D97-AF65-F5344CB8AC3E}">
        <p14:creationId xmlns:p14="http://schemas.microsoft.com/office/powerpoint/2010/main" val="24098732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A6018F-7F45-1F65-E96A-79297533BAAF}"/>
              </a:ext>
            </a:extLst>
          </p:cNvPr>
          <p:cNvSpPr>
            <a:spLocks noGrp="1"/>
          </p:cNvSpPr>
          <p:nvPr>
            <p:ph type="title"/>
          </p:nvPr>
        </p:nvSpPr>
        <p:spPr>
          <a:xfrm>
            <a:off x="585216" y="1504712"/>
            <a:ext cx="3948684" cy="2492990"/>
          </a:xfrm>
        </p:spPr>
        <p:txBody>
          <a:bodyPr/>
          <a:lstStyle/>
          <a:p>
            <a:r>
              <a:rPr lang="en-CA" dirty="0"/>
              <a:t>Microsoft 365 Lighthouse</a:t>
            </a:r>
            <a:br>
              <a:rPr lang="en-CA" dirty="0"/>
            </a:br>
            <a:br>
              <a:rPr lang="en-CA" dirty="0"/>
            </a:br>
            <a:r>
              <a:rPr lang="en-CA" dirty="0"/>
              <a:t>Setup &amp; Management</a:t>
            </a:r>
          </a:p>
        </p:txBody>
      </p:sp>
    </p:spTree>
    <p:extLst>
      <p:ext uri="{BB962C8B-B14F-4D97-AF65-F5344CB8AC3E}">
        <p14:creationId xmlns:p14="http://schemas.microsoft.com/office/powerpoint/2010/main" val="325770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B20EAA-17DD-84DF-D44F-56A70A25A46C}"/>
              </a:ext>
            </a:extLst>
          </p:cNvPr>
          <p:cNvSpPr txBox="1">
            <a:spLocks/>
          </p:cNvSpPr>
          <p:nvPr/>
        </p:nvSpPr>
        <p:spPr>
          <a:xfrm>
            <a:off x="588263" y="457200"/>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Onboarding to M365 Lighthouse</a:t>
            </a:r>
          </a:p>
        </p:txBody>
      </p:sp>
      <p:sp>
        <p:nvSpPr>
          <p:cNvPr id="6" name="Rectangle: Rounded Corners 5">
            <a:extLst>
              <a:ext uri="{FF2B5EF4-FFF2-40B4-BE49-F238E27FC236}">
                <a16:creationId xmlns:a16="http://schemas.microsoft.com/office/drawing/2014/main" id="{B3E9061C-AFB4-D3B2-2F76-57EA11D8403F}"/>
              </a:ext>
              <a:ext uri="{C183D7F6-B498-43B3-948B-1728B52AA6E4}">
                <adec:decorative xmlns:adec="http://schemas.microsoft.com/office/drawing/2017/decorative" val="1"/>
              </a:ext>
            </a:extLst>
          </p:cNvPr>
          <p:cNvSpPr/>
          <p:nvPr/>
        </p:nvSpPr>
        <p:spPr bwMode="auto">
          <a:xfrm>
            <a:off x="888521" y="1208835"/>
            <a:ext cx="4949699" cy="5191965"/>
          </a:xfrm>
          <a:prstGeom prst="roundRect">
            <a:avLst>
              <a:gd name="adj" fmla="val 5787"/>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27432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AE3FF84B-EA17-2EB2-B048-D9DD9883558D}"/>
              </a:ext>
            </a:extLst>
          </p:cNvPr>
          <p:cNvSpPr txBox="1"/>
          <p:nvPr/>
        </p:nvSpPr>
        <p:spPr>
          <a:xfrm>
            <a:off x="914099" y="1501153"/>
            <a:ext cx="4842896" cy="1692771"/>
          </a:xfrm>
          <a:prstGeom prst="rect">
            <a:avLst/>
          </a:prstGeom>
          <a:noFill/>
        </p:spPr>
        <p:txBody>
          <a:bodyPr wrap="square" lIns="182880" tIns="0" rIns="182880" bIns="0"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Partner Tenant</a:t>
            </a:r>
          </a:p>
          <a:p>
            <a:pPr marL="342900" marR="0" lvl="0" indent="-342900" algn="l" defTabSz="914367" rtl="0" eaLnBrk="1" fontAlgn="auto" latinLnBrk="0" hangingPunct="1">
              <a:lnSpc>
                <a:spcPct val="100000"/>
              </a:lnSpc>
              <a:spcBef>
                <a:spcPts val="0"/>
              </a:spcBef>
              <a:spcAft>
                <a:spcPts val="1200"/>
              </a:spcAft>
              <a:buClrTx/>
              <a:buSzTx/>
              <a:buFont typeface="+mj-lt"/>
              <a:buAutoNum type="arabicPeriod"/>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MSPs must be enrolled in the Cloud Solution Provider (CSP) program as an </a:t>
            </a:r>
            <a:r>
              <a:rPr kumimoji="0" lang="en-US" sz="14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Indirect Reseller </a:t>
            </a: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or </a:t>
            </a:r>
            <a:r>
              <a:rPr kumimoji="0" lang="en-US" sz="14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Direct Bill </a:t>
            </a: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partner to use Lighthouse.</a:t>
            </a:r>
          </a:p>
          <a:p>
            <a:pPr marL="342900" marR="0" lvl="0" indent="-342900" algn="l" defTabSz="914367" rtl="0" eaLnBrk="1" fontAlgn="auto" latinLnBrk="0" hangingPunct="1">
              <a:lnSpc>
                <a:spcPct val="100000"/>
              </a:lnSpc>
              <a:spcBef>
                <a:spcPts val="0"/>
              </a:spcBef>
              <a:spcAft>
                <a:spcPts val="120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Add the free M365 Lighthouse offer from Admin Center:</a:t>
            </a:r>
            <a:endPar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sp>
        <p:nvSpPr>
          <p:cNvPr id="8" name="Rectangle: Rounded Corners 7">
            <a:extLst>
              <a:ext uri="{FF2B5EF4-FFF2-40B4-BE49-F238E27FC236}">
                <a16:creationId xmlns:a16="http://schemas.microsoft.com/office/drawing/2014/main" id="{F7A7FBA0-E2FB-A741-70B8-53F6EE37CDE8}"/>
              </a:ext>
              <a:ext uri="{C183D7F6-B498-43B3-948B-1728B52AA6E4}">
                <adec:decorative xmlns:adec="http://schemas.microsoft.com/office/drawing/2017/decorative" val="1"/>
              </a:ext>
            </a:extLst>
          </p:cNvPr>
          <p:cNvSpPr/>
          <p:nvPr/>
        </p:nvSpPr>
        <p:spPr bwMode="auto">
          <a:xfrm>
            <a:off x="6438256" y="1208835"/>
            <a:ext cx="4949699" cy="5191965"/>
          </a:xfrm>
          <a:prstGeom prst="roundRect">
            <a:avLst>
              <a:gd name="adj" fmla="val 5787"/>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27432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0D9825C-ACA8-E272-B9F4-76FC4738DE62}"/>
              </a:ext>
            </a:extLst>
          </p:cNvPr>
          <p:cNvSpPr txBox="1"/>
          <p:nvPr/>
        </p:nvSpPr>
        <p:spPr>
          <a:xfrm>
            <a:off x="6463834" y="1501153"/>
            <a:ext cx="4842896" cy="4216539"/>
          </a:xfrm>
          <a:prstGeom prst="rect">
            <a:avLst/>
          </a:prstGeom>
          <a:noFill/>
        </p:spPr>
        <p:txBody>
          <a:bodyPr wrap="square" lIns="182880" tIns="0" rIns="182880" bIns="0"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Customer Tenants</a:t>
            </a:r>
          </a:p>
          <a:p>
            <a:pPr marL="342900" marR="0" lvl="0" indent="-342900" algn="l" defTabSz="914367" rtl="0" eaLnBrk="1" fontAlgn="auto" latinLnBrk="0" hangingPunct="1">
              <a:lnSpc>
                <a:spcPct val="100000"/>
              </a:lnSpc>
              <a:spcBef>
                <a:spcPts val="0"/>
              </a:spcBef>
              <a:spcAft>
                <a:spcPts val="120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Have a delegated access setup (DAP or GDAP)</a:t>
            </a:r>
          </a:p>
          <a:p>
            <a:pPr marL="800100" marR="0" lvl="1"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Including no reseller relationship</a:t>
            </a:r>
          </a:p>
          <a:p>
            <a:pPr marL="342900" marR="0" lvl="0" indent="-342900" algn="l" defTabSz="914367" rtl="0" eaLnBrk="1" fontAlgn="auto" latinLnBrk="0" hangingPunct="1">
              <a:lnSpc>
                <a:spcPct val="100000"/>
              </a:lnSpc>
              <a:spcBef>
                <a:spcPts val="0"/>
              </a:spcBef>
              <a:spcAft>
                <a:spcPts val="120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Have at least one of the following subscriptions:</a:t>
            </a:r>
          </a:p>
          <a:p>
            <a:pPr marL="800100" marR="0" lvl="1"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Microsoft 365 Business Premium</a:t>
            </a:r>
          </a:p>
          <a:p>
            <a:pPr marL="800100" marR="0" lvl="1"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Microsoft 365 E3/E5</a:t>
            </a:r>
          </a:p>
          <a:p>
            <a:pPr marL="800100" marR="0" lvl="1"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Windows 365 Business</a:t>
            </a:r>
          </a:p>
          <a:p>
            <a:pPr marL="800100" marR="0" lvl="1"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Microsoft Defender for Business </a:t>
            </a:r>
          </a:p>
          <a:p>
            <a:pPr marL="342900" marR="0" lvl="0" indent="-342900" algn="l" defTabSz="914367" rtl="0" eaLnBrk="1" fontAlgn="auto" latinLnBrk="0" hangingPunct="1">
              <a:lnSpc>
                <a:spcPct val="100000"/>
              </a:lnSpc>
              <a:spcBef>
                <a:spcPts val="0"/>
              </a:spcBef>
              <a:spcAft>
                <a:spcPts val="120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No more then 2,500 licensed users</a:t>
            </a:r>
          </a:p>
          <a:p>
            <a:pPr marL="342900" marR="0" lvl="0" indent="-342900" algn="l" defTabSz="914367" rtl="0" eaLnBrk="1" fontAlgn="auto" latinLnBrk="0" hangingPunct="1">
              <a:lnSpc>
                <a:spcPct val="100000"/>
              </a:lnSpc>
              <a:spcBef>
                <a:spcPts val="0"/>
              </a:spcBef>
              <a:spcAft>
                <a:spcPts val="120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Must reside in the </a:t>
            </a:r>
            <a:r>
              <a:rPr kumimoji="0" lang="en-US" sz="1400" b="1" i="0" u="none" strike="noStrike" kern="1200" cap="none" spc="0" normalizeH="0" baseline="0" noProof="0" dirty="0">
                <a:ln>
                  <a:noFill/>
                </a:ln>
                <a:solidFill>
                  <a:srgbClr val="000000"/>
                </a:solidFill>
                <a:effectLst/>
                <a:uLnTx/>
                <a:uFillTx/>
                <a:latin typeface="Segoe UI"/>
                <a:ea typeface="+mn-ea"/>
                <a:cs typeface="+mn-cs"/>
              </a:rPr>
              <a:t>same geographic region </a:t>
            </a:r>
            <a:r>
              <a:rPr kumimoji="0" lang="en-US" sz="1400" b="0" i="0" u="none" strike="noStrike" kern="1200" cap="none" spc="0" normalizeH="0" baseline="0" noProof="0" dirty="0">
                <a:ln>
                  <a:noFill/>
                </a:ln>
                <a:solidFill>
                  <a:srgbClr val="000000"/>
                </a:solidFill>
                <a:effectLst/>
                <a:uLnTx/>
                <a:uFillTx/>
                <a:latin typeface="Segoe UI"/>
                <a:ea typeface="+mn-ea"/>
                <a:cs typeface="+mn-cs"/>
              </a:rPr>
              <a:t>as the partner organization that manages them</a:t>
            </a:r>
          </a:p>
          <a:p>
            <a:pPr marL="342900" marR="0" lvl="0" indent="-342900" algn="l" defTabSz="914367" rtl="0" eaLnBrk="1" fontAlgn="auto" latinLnBrk="0" hangingPunct="1">
              <a:lnSpc>
                <a:spcPct val="100000"/>
              </a:lnSpc>
              <a:spcBef>
                <a:spcPts val="0"/>
              </a:spcBef>
              <a:spcAft>
                <a:spcPts val="1200"/>
              </a:spcAft>
              <a:buClrTx/>
              <a:buSzTx/>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241577B-CEA4-337A-A643-D32A6790A8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7085" y="3486242"/>
            <a:ext cx="3852570" cy="2744169"/>
          </a:xfrm>
          <a:prstGeom prst="rect">
            <a:avLst/>
          </a:prstGeom>
        </p:spPr>
      </p:pic>
      <p:sp>
        <p:nvSpPr>
          <p:cNvPr id="4" name="TextBox 3">
            <a:extLst>
              <a:ext uri="{FF2B5EF4-FFF2-40B4-BE49-F238E27FC236}">
                <a16:creationId xmlns:a16="http://schemas.microsoft.com/office/drawing/2014/main" id="{D60AECB3-8E9D-15D9-2BF1-AC9DD89ACAD7}"/>
              </a:ext>
            </a:extLst>
          </p:cNvPr>
          <p:cNvSpPr txBox="1"/>
          <p:nvPr/>
        </p:nvSpPr>
        <p:spPr>
          <a:xfrm>
            <a:off x="7289355" y="5649165"/>
            <a:ext cx="3247499" cy="5847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50" normalizeH="0" baseline="0" noProof="0" dirty="0">
                <a:ln w="3175">
                  <a:noFill/>
                </a:ln>
                <a:solidFill>
                  <a:srgbClr val="282828"/>
                </a:solidFill>
                <a:effectLst/>
                <a:uLnTx/>
                <a:uFillTx/>
                <a:latin typeface="Segoe UI"/>
                <a:ea typeface="+mn-ea"/>
                <a:cs typeface="Segoe UI" pitchFamily="34" charset="0"/>
              </a:rPr>
              <a:t>Activate Microsoft 365 Lighthouse :</a:t>
            </a:r>
            <a:br>
              <a:rPr kumimoji="0" lang="en-US" sz="1600" b="0" i="0" u="none" strike="noStrike" kern="1200" cap="none" spc="-50" normalizeH="0" baseline="0" noProof="0" dirty="0">
                <a:ln w="3175">
                  <a:noFill/>
                </a:ln>
                <a:solidFill>
                  <a:srgbClr val="282828"/>
                </a:solidFill>
                <a:effectLst/>
                <a:uLnTx/>
                <a:uFillTx/>
                <a:latin typeface="Segoe UI"/>
                <a:ea typeface="+mn-ea"/>
                <a:cs typeface="Segoe UI" pitchFamily="34" charset="0"/>
              </a:rPr>
            </a:br>
            <a:r>
              <a:rPr kumimoji="0" lang="en-US" sz="1600" b="0" i="0" u="none" strike="noStrike" kern="1200" cap="none" spc="-50" normalizeH="0" baseline="0" noProof="0" dirty="0">
                <a:ln w="3175">
                  <a:noFill/>
                </a:ln>
                <a:solidFill>
                  <a:srgbClr val="0070C0"/>
                </a:solidFill>
                <a:effectLst/>
                <a:uLnTx/>
                <a:uFillTx/>
                <a:latin typeface="Segoe UI Semibold"/>
                <a:ea typeface="+mn-ea"/>
                <a:cs typeface="Segoe UI" pitchFamily="34" charset="0"/>
                <a:hlinkClick r:id="rId4">
                  <a:extLst>
                    <a:ext uri="{A12FA001-AC4F-418D-AE19-62706E023703}">
                      <ahyp:hlinkClr xmlns:ahyp="http://schemas.microsoft.com/office/drawing/2018/hyperlinkcolor" val="tx"/>
                    </a:ext>
                  </a:extLst>
                </a:hlinkClick>
              </a:rPr>
              <a:t>aka.ms/m365lighthouseonboard</a:t>
            </a:r>
            <a:endParaRPr kumimoji="0" lang="en-US" sz="1600" b="0" i="0" u="none" strike="noStrike" kern="1200" cap="none" spc="-50" normalizeH="0" baseline="0" noProof="0" dirty="0">
              <a:ln w="3175">
                <a:noFill/>
              </a:ln>
              <a:solidFill>
                <a:srgbClr val="0070C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82187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28BA-31EA-6C44-823A-71BF6BC5FA53}"/>
              </a:ext>
            </a:extLst>
          </p:cNvPr>
          <p:cNvSpPr>
            <a:spLocks noGrp="1"/>
          </p:cNvSpPr>
          <p:nvPr>
            <p:ph type="title"/>
          </p:nvPr>
        </p:nvSpPr>
        <p:spPr/>
        <p:txBody>
          <a:bodyPr/>
          <a:lstStyle/>
          <a:p>
            <a:r>
              <a:rPr lang="en-CA" dirty="0"/>
              <a:t>Add Microsoft 365 Lighthouse</a:t>
            </a:r>
          </a:p>
        </p:txBody>
      </p:sp>
      <p:pic>
        <p:nvPicPr>
          <p:cNvPr id="5" name="Picture 4" descr="Graphical user interface, text, application&#10;&#10;Description automatically generated">
            <a:extLst>
              <a:ext uri="{FF2B5EF4-FFF2-40B4-BE49-F238E27FC236}">
                <a16:creationId xmlns:a16="http://schemas.microsoft.com/office/drawing/2014/main" id="{C02AC85E-717B-3022-6661-68230F0A41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2897" y="1011198"/>
            <a:ext cx="10906205" cy="5695992"/>
          </a:xfrm>
          <a:prstGeom prst="rect">
            <a:avLst/>
          </a:prstGeom>
        </p:spPr>
      </p:pic>
    </p:spTree>
    <p:extLst>
      <p:ext uri="{BB962C8B-B14F-4D97-AF65-F5344CB8AC3E}">
        <p14:creationId xmlns:p14="http://schemas.microsoft.com/office/powerpoint/2010/main" val="22043256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191DB5-87A6-49E6-A646-55E2E10715FF}"/>
              </a:ext>
            </a:extLst>
          </p:cNvPr>
          <p:cNvSpPr>
            <a:spLocks noGrp="1"/>
          </p:cNvSpPr>
          <p:nvPr>
            <p:ph type="title"/>
          </p:nvPr>
        </p:nvSpPr>
        <p:spPr>
          <a:xfrm>
            <a:off x="609600" y="2428756"/>
            <a:ext cx="9144000" cy="1495794"/>
          </a:xfrm>
        </p:spPr>
        <p:txBody>
          <a:bodyPr/>
          <a:lstStyle/>
          <a:p>
            <a:r>
              <a:rPr lang="en-US" dirty="0"/>
              <a:t>Microsoft 365 Lighthouse - Demo</a:t>
            </a:r>
            <a:br>
              <a:rPr lang="en-US" dirty="0"/>
            </a:br>
            <a:br>
              <a:rPr lang="en-US" dirty="0"/>
            </a:br>
            <a:r>
              <a:rPr lang="en-US" dirty="0"/>
              <a:t>Baselines and Customer Tenants</a:t>
            </a:r>
          </a:p>
        </p:txBody>
      </p:sp>
    </p:spTree>
    <p:extLst>
      <p:ext uri="{BB962C8B-B14F-4D97-AF65-F5344CB8AC3E}">
        <p14:creationId xmlns:p14="http://schemas.microsoft.com/office/powerpoint/2010/main" val="8788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BEBBFA-2D27-467E-87FC-40CDBA05ED2C}"/>
              </a:ext>
              <a:ext uri="{C183D7F6-B498-43B3-948B-1728B52AA6E4}">
                <adec:decorative xmlns:adec="http://schemas.microsoft.com/office/drawing/2017/decorative" val="1"/>
              </a:ext>
            </a:extLst>
          </p:cNvPr>
          <p:cNvSpPr/>
          <p:nvPr/>
        </p:nvSpPr>
        <p:spPr bwMode="auto">
          <a:xfrm>
            <a:off x="0" y="1452189"/>
            <a:ext cx="12192000" cy="240429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7C445D7-0D1F-4E19-8065-AA8A7924354F}"/>
              </a:ext>
              <a:ext uri="{C183D7F6-B498-43B3-948B-1728B52AA6E4}">
                <adec:decorative xmlns:adec="http://schemas.microsoft.com/office/drawing/2017/decorative" val="1"/>
              </a:ext>
            </a:extLst>
          </p:cNvPr>
          <p:cNvSpPr/>
          <p:nvPr/>
        </p:nvSpPr>
        <p:spPr bwMode="auto">
          <a:xfrm>
            <a:off x="0" y="3163518"/>
            <a:ext cx="12192000" cy="369467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E52D58F9-A7F4-44A2-A707-2D4EA369C34B}"/>
              </a:ext>
            </a:extLst>
          </p:cNvPr>
          <p:cNvSpPr>
            <a:spLocks noGrp="1"/>
          </p:cNvSpPr>
          <p:nvPr>
            <p:ph type="title"/>
          </p:nvPr>
        </p:nvSpPr>
        <p:spPr/>
        <p:txBody>
          <a:bodyPr/>
          <a:lstStyle/>
          <a:p>
            <a:r>
              <a:rPr lang="en-US"/>
              <a:t>MFA Rollout Materials</a:t>
            </a:r>
          </a:p>
        </p:txBody>
      </p:sp>
      <p:pic>
        <p:nvPicPr>
          <p:cNvPr id="4" name="Picture 3">
            <a:extLst>
              <a:ext uri="{FF2B5EF4-FFF2-40B4-BE49-F238E27FC236}">
                <a16:creationId xmlns:a16="http://schemas.microsoft.com/office/drawing/2014/main" id="{8151E964-8106-4956-8AFE-27C332F313B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05" t="2336" r="2536" b="-4075"/>
          <a:stretch/>
        </p:blipFill>
        <p:spPr>
          <a:xfrm>
            <a:off x="3671367" y="2241249"/>
            <a:ext cx="3589441" cy="2724450"/>
          </a:xfrm>
          <a:prstGeom prst="roundRect">
            <a:avLst>
              <a:gd name="adj" fmla="val 2331"/>
            </a:avLst>
          </a:prstGeom>
          <a:solidFill>
            <a:schemeClr val="bg1"/>
          </a:solidFill>
        </p:spPr>
      </p:pic>
      <p:pic>
        <p:nvPicPr>
          <p:cNvPr id="6" name="Picture 5">
            <a:extLst>
              <a:ext uri="{FF2B5EF4-FFF2-40B4-BE49-F238E27FC236}">
                <a16:creationId xmlns:a16="http://schemas.microsoft.com/office/drawing/2014/main" id="{7E78F9EC-584D-4E6A-9248-0226D8263238}"/>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990" t="1408" r="1407" b="-9156"/>
          <a:stretch/>
        </p:blipFill>
        <p:spPr>
          <a:xfrm>
            <a:off x="588263" y="2241249"/>
            <a:ext cx="2777677" cy="2724450"/>
          </a:xfrm>
          <a:prstGeom prst="roundRect">
            <a:avLst>
              <a:gd name="adj" fmla="val 2449"/>
            </a:avLst>
          </a:prstGeom>
          <a:solidFill>
            <a:schemeClr val="bg1"/>
          </a:solidFill>
        </p:spPr>
      </p:pic>
      <p:pic>
        <p:nvPicPr>
          <p:cNvPr id="8" name="Picture 7">
            <a:extLst>
              <a:ext uri="{FF2B5EF4-FFF2-40B4-BE49-F238E27FC236}">
                <a16:creationId xmlns:a16="http://schemas.microsoft.com/office/drawing/2014/main" id="{712A2537-7EF1-4229-8608-558E575C8ABF}"/>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762"/>
          <a:stretch/>
        </p:blipFill>
        <p:spPr>
          <a:xfrm>
            <a:off x="7566236" y="2241248"/>
            <a:ext cx="4242382" cy="2724451"/>
          </a:xfrm>
          <a:prstGeom prst="roundRect">
            <a:avLst>
              <a:gd name="adj" fmla="val 2100"/>
            </a:avLst>
          </a:prstGeom>
          <a:solidFill>
            <a:schemeClr val="bg1"/>
          </a:solidFill>
        </p:spPr>
      </p:pic>
    </p:spTree>
    <p:extLst>
      <p:ext uri="{BB962C8B-B14F-4D97-AF65-F5344CB8AC3E}">
        <p14:creationId xmlns:p14="http://schemas.microsoft.com/office/powerpoint/2010/main" val="1997735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5E-6 2.96296E-6 L -0.02591 2.96296E-6 " pathEditMode="relative" rAng="0" ptsTypes="AA">
                                      <p:cBhvr>
                                        <p:cTn id="9" dur="750" spd="-100000" fill="hold"/>
                                        <p:tgtEl>
                                          <p:spTgt spid="6"/>
                                        </p:tgtEl>
                                        <p:attrNameLst>
                                          <p:attrName>ppt_x</p:attrName>
                                          <p:attrName>ppt_y</p:attrName>
                                        </p:attrNameLst>
                                      </p:cBhvr>
                                      <p:rCtr x="-1302" y="0"/>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2.5E-6 2.96296E-6 L -0.02591 2.96296E-6 " pathEditMode="relative" rAng="0" ptsTypes="AA">
                                      <p:cBhvr>
                                        <p:cTn id="14" dur="750" spd="-100000" fill="hold"/>
                                        <p:tgtEl>
                                          <p:spTgt spid="4"/>
                                        </p:tgtEl>
                                        <p:attrNameLst>
                                          <p:attrName>ppt_x</p:attrName>
                                          <p:attrName>ppt_y</p:attrName>
                                        </p:attrNameLst>
                                      </p:cBhvr>
                                      <p:rCtr x="-1302" y="0"/>
                                    </p:animMotion>
                                  </p:childTnLst>
                                </p:cTn>
                              </p:par>
                              <p:par>
                                <p:cTn id="15" presetID="10" presetClass="entr" presetSubtype="0" fill="hold"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400"/>
                                  </p:stCondLst>
                                  <p:childTnLst>
                                    <p:animMotion origin="layout" path="M -2.5E-6 2.96296E-6 L -0.02591 2.96296E-6 " pathEditMode="relative" rAng="0" ptsTypes="AA">
                                      <p:cBhvr>
                                        <p:cTn id="19" dur="750" spd="-100000" fill="hold"/>
                                        <p:tgtEl>
                                          <p:spTgt spid="8"/>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3A6152-B823-4BE3-A762-B5A70F560150}"/>
              </a:ext>
              <a:ext uri="{C183D7F6-B498-43B3-948B-1728B52AA6E4}">
                <adec:decorative xmlns:adec="http://schemas.microsoft.com/office/drawing/2017/decorative" val="1"/>
              </a:ext>
            </a:extLst>
          </p:cNvPr>
          <p:cNvSpPr/>
          <p:nvPr/>
        </p:nvSpPr>
        <p:spPr bwMode="auto">
          <a:xfrm>
            <a:off x="0" y="1753702"/>
            <a:ext cx="12192000" cy="21426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49CC3BB2-B5F7-41E0-8D70-9D2A297BEDC2}"/>
              </a:ext>
            </a:extLst>
          </p:cNvPr>
          <p:cNvSpPr>
            <a:spLocks noGrp="1"/>
          </p:cNvSpPr>
          <p:nvPr>
            <p:ph type="title"/>
          </p:nvPr>
        </p:nvSpPr>
        <p:spPr>
          <a:xfrm>
            <a:off x="588263" y="457200"/>
            <a:ext cx="11203665" cy="430887"/>
          </a:xfrm>
        </p:spPr>
        <p:txBody>
          <a:bodyPr>
            <a:normAutofit fontScale="90000"/>
          </a:bodyPr>
          <a:lstStyle/>
          <a:p>
            <a:r>
              <a:rPr lang="en-US" noProof="0" dirty="0"/>
              <a:t>Microsoft 365 Lighthouse with Defender for Business and Microsoft Business Premium</a:t>
            </a:r>
            <a:endParaRPr lang="en-US" dirty="0"/>
          </a:p>
        </p:txBody>
      </p:sp>
      <p:sp>
        <p:nvSpPr>
          <p:cNvPr id="3" name="Text Placeholder 2">
            <a:extLst>
              <a:ext uri="{FF2B5EF4-FFF2-40B4-BE49-F238E27FC236}">
                <a16:creationId xmlns:a16="http://schemas.microsoft.com/office/drawing/2014/main" id="{65733215-386A-42A1-A657-C745C4AE8E32}"/>
              </a:ext>
            </a:extLst>
          </p:cNvPr>
          <p:cNvSpPr>
            <a:spLocks noGrp="1"/>
          </p:cNvSpPr>
          <p:nvPr>
            <p:ph type="body" sz="quarter" idx="4294967295"/>
          </p:nvPr>
        </p:nvSpPr>
        <p:spPr>
          <a:xfrm>
            <a:off x="0" y="2066925"/>
            <a:ext cx="10896600" cy="554038"/>
          </a:xfrm>
        </p:spPr>
        <p:txBody>
          <a:bodyPr>
            <a:normAutofit/>
          </a:bodyPr>
          <a:lstStyle/>
          <a:p>
            <a:pPr marL="0" marR="0" lvl="0" indent="0"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bg1"/>
                </a:solidFill>
                <a:cs typeface="Segoe UI Semibold"/>
              </a:rPr>
              <a:t>View security incidents, alerts and devices from </a:t>
            </a:r>
            <a:r>
              <a:rPr lang="en-US" sz="1800" dirty="0">
                <a:solidFill>
                  <a:srgbClr val="50E6FF"/>
                </a:solidFill>
                <a:latin typeface="+mj-lt"/>
                <a:cs typeface="Segoe UI Semibold"/>
              </a:rPr>
              <a:t>Defender for Business </a:t>
            </a:r>
            <a:r>
              <a:rPr lang="en-US" sz="1800" dirty="0">
                <a:solidFill>
                  <a:schemeClr val="bg1"/>
                </a:solidFill>
                <a:cs typeface="Segoe UI Semibold"/>
              </a:rPr>
              <a:t>in the dashboard and get the detail from the Incidents queue*. Additional security management capabilities are planned on the roadmap.</a:t>
            </a:r>
          </a:p>
        </p:txBody>
      </p:sp>
      <p:pic>
        <p:nvPicPr>
          <p:cNvPr id="1026" name="Picture 2">
            <a:extLst>
              <a:ext uri="{FF2B5EF4-FFF2-40B4-BE49-F238E27FC236}">
                <a16:creationId xmlns:a16="http://schemas.microsoft.com/office/drawing/2014/main" id="{7C029CAE-CAB6-4107-BD40-0B228EEBF37B}"/>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234975" y="3034040"/>
            <a:ext cx="5250180" cy="2932119"/>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pic>
      <p:pic>
        <p:nvPicPr>
          <p:cNvPr id="3074" name="Picture 2">
            <a:extLst>
              <a:ext uri="{FF2B5EF4-FFF2-40B4-BE49-F238E27FC236}">
                <a16:creationId xmlns:a16="http://schemas.microsoft.com/office/drawing/2014/main" id="{AD2CCAFF-0FCB-4EB4-877A-40484F9699D7}"/>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89824" y="3034040"/>
            <a:ext cx="5223543" cy="2932119"/>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pic>
      <p:sp>
        <p:nvSpPr>
          <p:cNvPr id="4" name="TextBox 3">
            <a:extLst>
              <a:ext uri="{FF2B5EF4-FFF2-40B4-BE49-F238E27FC236}">
                <a16:creationId xmlns:a16="http://schemas.microsoft.com/office/drawing/2014/main" id="{22B22C56-E359-4BAA-9250-1721AE1A0E67}"/>
              </a:ext>
            </a:extLst>
          </p:cNvPr>
          <p:cNvSpPr txBox="1"/>
          <p:nvPr/>
        </p:nvSpPr>
        <p:spPr>
          <a:xfrm>
            <a:off x="588963" y="6136585"/>
            <a:ext cx="472408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 1: Security incident summary on the Home dashboard</a:t>
            </a:r>
          </a:p>
        </p:txBody>
      </p:sp>
      <p:sp>
        <p:nvSpPr>
          <p:cNvPr id="5" name="TextBox 4">
            <a:extLst>
              <a:ext uri="{FF2B5EF4-FFF2-40B4-BE49-F238E27FC236}">
                <a16:creationId xmlns:a16="http://schemas.microsoft.com/office/drawing/2014/main" id="{56BA9101-B9E9-42D4-822C-E288F723A25B}"/>
              </a:ext>
            </a:extLst>
          </p:cNvPr>
          <p:cNvSpPr txBox="1"/>
          <p:nvPr/>
        </p:nvSpPr>
        <p:spPr>
          <a:xfrm>
            <a:off x="6234975" y="6136585"/>
            <a:ext cx="51082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 2: Incident queue highlighting security incidents and alert details</a:t>
            </a:r>
          </a:p>
        </p:txBody>
      </p:sp>
      <p:pic>
        <p:nvPicPr>
          <p:cNvPr id="16" name="Picture 15">
            <a:extLst>
              <a:ext uri="{FF2B5EF4-FFF2-40B4-BE49-F238E27FC236}">
                <a16:creationId xmlns:a16="http://schemas.microsoft.com/office/drawing/2014/main" id="{62163A2F-9679-49E6-AAC1-7716342AB45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1400" y="2503400"/>
            <a:ext cx="5964600" cy="3614463"/>
          </a:xfrm>
          <a:prstGeom prst="rect">
            <a:avLst/>
          </a:prstGeom>
        </p:spPr>
      </p:pic>
      <p:pic>
        <p:nvPicPr>
          <p:cNvPr id="17" name="Picture 16">
            <a:extLst>
              <a:ext uri="{FF2B5EF4-FFF2-40B4-BE49-F238E27FC236}">
                <a16:creationId xmlns:a16="http://schemas.microsoft.com/office/drawing/2014/main" id="{E6BDEE3B-56A4-4530-AD0A-0028A592CCB9}"/>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27328" y="2503399"/>
            <a:ext cx="5964600" cy="3614463"/>
          </a:xfrm>
          <a:prstGeom prst="rect">
            <a:avLst/>
          </a:prstGeom>
        </p:spPr>
      </p:pic>
    </p:spTree>
    <p:extLst>
      <p:ext uri="{BB962C8B-B14F-4D97-AF65-F5344CB8AC3E}">
        <p14:creationId xmlns:p14="http://schemas.microsoft.com/office/powerpoint/2010/main" val="21428058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D89BD-26E9-6706-1AD5-269C4BB29475}"/>
              </a:ext>
            </a:extLst>
          </p:cNvPr>
          <p:cNvSpPr>
            <a:spLocks noGrp="1"/>
          </p:cNvSpPr>
          <p:nvPr>
            <p:ph type="title"/>
          </p:nvPr>
        </p:nvSpPr>
        <p:spPr/>
        <p:txBody>
          <a:bodyPr/>
          <a:lstStyle/>
          <a:p>
            <a:r>
              <a:rPr lang="en-CA" dirty="0"/>
              <a:t>Demo</a:t>
            </a:r>
          </a:p>
        </p:txBody>
      </p:sp>
      <p:sp>
        <p:nvSpPr>
          <p:cNvPr id="4" name="Text Placeholder 3">
            <a:extLst>
              <a:ext uri="{FF2B5EF4-FFF2-40B4-BE49-F238E27FC236}">
                <a16:creationId xmlns:a16="http://schemas.microsoft.com/office/drawing/2014/main" id="{379F7D29-7E73-F46C-35CE-E070E6856B6D}"/>
              </a:ext>
            </a:extLst>
          </p:cNvPr>
          <p:cNvSpPr>
            <a:spLocks noGrp="1"/>
          </p:cNvSpPr>
          <p:nvPr>
            <p:ph type="body" sz="quarter" idx="4294967295"/>
          </p:nvPr>
        </p:nvSpPr>
        <p:spPr>
          <a:xfrm>
            <a:off x="0" y="3795713"/>
            <a:ext cx="9144000" cy="430212"/>
          </a:xfrm>
        </p:spPr>
        <p:txBody>
          <a:bodyPr>
            <a:normAutofit/>
          </a:bodyPr>
          <a:lstStyle/>
          <a:p>
            <a:pPr marL="0" indent="0">
              <a:buNone/>
            </a:pPr>
            <a:r>
              <a:rPr lang="en-CA" dirty="0">
                <a:solidFill>
                  <a:schemeClr val="bg1"/>
                </a:solidFill>
              </a:rPr>
              <a:t>Managing customers with Microsoft 365 Lighthouse</a:t>
            </a:r>
          </a:p>
        </p:txBody>
      </p:sp>
    </p:spTree>
    <p:extLst>
      <p:ext uri="{BB962C8B-B14F-4D97-AF65-F5344CB8AC3E}">
        <p14:creationId xmlns:p14="http://schemas.microsoft.com/office/powerpoint/2010/main" val="397854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AD3-068C-4E31-FC45-9F59FF2F4EE1}"/>
              </a:ext>
            </a:extLst>
          </p:cNvPr>
          <p:cNvSpPr>
            <a:spLocks noGrp="1"/>
          </p:cNvSpPr>
          <p:nvPr>
            <p:ph type="title"/>
          </p:nvPr>
        </p:nvSpPr>
        <p:spPr>
          <a:xfrm>
            <a:off x="585216" y="1540014"/>
            <a:ext cx="3948684" cy="1994392"/>
          </a:xfrm>
        </p:spPr>
        <p:txBody>
          <a:bodyPr/>
          <a:lstStyle/>
          <a:p>
            <a:r>
              <a:rPr lang="en-US"/>
              <a:t>DAP vs. GDAP (Granular Delegated Admin Privileges) </a:t>
            </a:r>
          </a:p>
        </p:txBody>
      </p:sp>
    </p:spTree>
    <p:extLst>
      <p:ext uri="{BB962C8B-B14F-4D97-AF65-F5344CB8AC3E}">
        <p14:creationId xmlns:p14="http://schemas.microsoft.com/office/powerpoint/2010/main" val="74518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ED34-EB04-5709-A965-CF48B8E75036}"/>
              </a:ext>
            </a:extLst>
          </p:cNvPr>
          <p:cNvSpPr>
            <a:spLocks noGrp="1"/>
          </p:cNvSpPr>
          <p:nvPr>
            <p:ph type="title"/>
          </p:nvPr>
        </p:nvSpPr>
        <p:spPr/>
        <p:txBody>
          <a:bodyPr>
            <a:normAutofit/>
          </a:bodyPr>
          <a:lstStyle/>
          <a:p>
            <a:r>
              <a:rPr lang="en-US" dirty="0"/>
              <a:t>Microsoft 365 Lighthouse</a:t>
            </a:r>
          </a:p>
        </p:txBody>
      </p:sp>
      <p:sp>
        <p:nvSpPr>
          <p:cNvPr id="3" name="Text Placeholder 2">
            <a:extLst>
              <a:ext uri="{FF2B5EF4-FFF2-40B4-BE49-F238E27FC236}">
                <a16:creationId xmlns:a16="http://schemas.microsoft.com/office/drawing/2014/main" id="{B86AC570-2EB2-CBF2-8BDA-C48D393B5CFA}"/>
              </a:ext>
            </a:extLst>
          </p:cNvPr>
          <p:cNvSpPr>
            <a:spLocks noGrp="1"/>
          </p:cNvSpPr>
          <p:nvPr>
            <p:ph type="body" sz="quarter" idx="10"/>
          </p:nvPr>
        </p:nvSpPr>
        <p:spPr>
          <a:xfrm>
            <a:off x="584199" y="1435100"/>
            <a:ext cx="6261101" cy="3354765"/>
          </a:xfrm>
        </p:spPr>
        <p:txBody>
          <a:bodyPr/>
          <a:lstStyle/>
          <a:p>
            <a:pPr marL="457200" indent="-457200">
              <a:buFont typeface="Arial" panose="020B0604020202020204" pitchFamily="34" charset="0"/>
              <a:buChar char="•"/>
            </a:pPr>
            <a:r>
              <a:rPr lang="en-US" dirty="0"/>
              <a:t>Overview</a:t>
            </a:r>
          </a:p>
          <a:p>
            <a:pPr marL="457200" indent="-457200">
              <a:buFont typeface="Arial" panose="020B0604020202020204" pitchFamily="34" charset="0"/>
              <a:buChar char="•"/>
            </a:pPr>
            <a:r>
              <a:rPr lang="en-US" dirty="0"/>
              <a:t>Benefits</a:t>
            </a:r>
          </a:p>
          <a:p>
            <a:pPr marL="457200" indent="-457200">
              <a:buFont typeface="Arial" panose="020B0604020202020204" pitchFamily="34" charset="0"/>
              <a:buChar char="•"/>
            </a:pPr>
            <a:r>
              <a:rPr lang="en-US" dirty="0"/>
              <a:t>Setup and Manage</a:t>
            </a:r>
          </a:p>
          <a:p>
            <a:pPr marL="457200" indent="-457200">
              <a:buFont typeface="Arial" panose="020B0604020202020204" pitchFamily="34" charset="0"/>
              <a:buChar char="•"/>
            </a:pPr>
            <a:r>
              <a:rPr lang="en-US" dirty="0"/>
              <a:t>Demo</a:t>
            </a:r>
          </a:p>
          <a:p>
            <a:pPr marL="457200" indent="-457200">
              <a:buFont typeface="Arial" panose="020B0604020202020204" pitchFamily="34" charset="0"/>
              <a:buChar char="•"/>
            </a:pPr>
            <a:r>
              <a:rPr lang="en-US" dirty="0"/>
              <a:t>Q&amp;A</a:t>
            </a:r>
          </a:p>
          <a:p>
            <a:endParaRPr lang="en-US" dirty="0"/>
          </a:p>
        </p:txBody>
      </p:sp>
    </p:spTree>
    <p:extLst>
      <p:ext uri="{BB962C8B-B14F-4D97-AF65-F5344CB8AC3E}">
        <p14:creationId xmlns:p14="http://schemas.microsoft.com/office/powerpoint/2010/main" val="42529914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7BD7B8-8D06-75F8-EFE5-D81583B8CF4B}"/>
              </a:ext>
            </a:extLst>
          </p:cNvPr>
          <p:cNvSpPr>
            <a:spLocks noGrp="1"/>
          </p:cNvSpPr>
          <p:nvPr>
            <p:ph type="title"/>
          </p:nvPr>
        </p:nvSpPr>
        <p:spPr>
          <a:xfrm>
            <a:off x="588263" y="457200"/>
            <a:ext cx="11018520" cy="861774"/>
          </a:xfrm>
        </p:spPr>
        <p:txBody>
          <a:bodyPr>
            <a:normAutofit/>
          </a:bodyPr>
          <a:lstStyle/>
          <a:p>
            <a:r>
              <a:rPr lang="en-US"/>
              <a:t>DAP</a:t>
            </a:r>
            <a:br>
              <a:rPr lang="en-US"/>
            </a:br>
            <a:r>
              <a:rPr lang="en-US" sz="2000">
                <a:solidFill>
                  <a:srgbClr val="0078D4"/>
                </a:solidFill>
              </a:rPr>
              <a:t>Delegated Administrative Privileges</a:t>
            </a:r>
            <a:endParaRPr lang="en-US">
              <a:solidFill>
                <a:srgbClr val="0078D4"/>
              </a:solidFill>
            </a:endParaRPr>
          </a:p>
        </p:txBody>
      </p:sp>
      <p:sp>
        <p:nvSpPr>
          <p:cNvPr id="4" name="Content Placeholder 3">
            <a:extLst>
              <a:ext uri="{FF2B5EF4-FFF2-40B4-BE49-F238E27FC236}">
                <a16:creationId xmlns:a16="http://schemas.microsoft.com/office/drawing/2014/main" id="{B6F33627-9F22-4B86-75F6-3E3FE41BB91E}"/>
              </a:ext>
            </a:extLst>
          </p:cNvPr>
          <p:cNvSpPr>
            <a:spLocks noGrp="1"/>
          </p:cNvSpPr>
          <p:nvPr>
            <p:ph sz="quarter" idx="10"/>
          </p:nvPr>
        </p:nvSpPr>
        <p:spPr>
          <a:xfrm>
            <a:off x="588263" y="1765510"/>
            <a:ext cx="4755055" cy="4481227"/>
          </a:xfrm>
        </p:spPr>
        <p:txBody>
          <a:bodyPr>
            <a:normAutofit/>
          </a:bodyPr>
          <a:lstStyle/>
          <a:p>
            <a:pPr marL="0" marR="0" lvl="0" indent="0">
              <a:buNone/>
              <a:tabLst>
                <a:tab pos="457200" algn="l"/>
              </a:tabLst>
            </a:pPr>
            <a:r>
              <a:rPr lang="en-US" sz="1600" b="1" u="sng">
                <a:solidFill>
                  <a:srgbClr val="171717"/>
                </a:solidFill>
                <a:effectLst/>
                <a:latin typeface="Segoe UI" panose="020B0502040204020203" pitchFamily="34" charset="0"/>
                <a:ea typeface="Yu Mincho" panose="02020400000000000000" pitchFamily="18" charset="-128"/>
              </a:rPr>
              <a:t>Limitations:</a:t>
            </a:r>
          </a:p>
          <a:p>
            <a:pPr marL="342900" marR="0" lvl="0" indent="-342900">
              <a:buFont typeface="Wingdings" panose="05000000000000000000" pitchFamily="2" charset="2"/>
              <a:buChar char=""/>
              <a:tabLst>
                <a:tab pos="457200" algn="l"/>
              </a:tabLst>
            </a:pPr>
            <a:r>
              <a:rPr lang="en-US" sz="1600">
                <a:solidFill>
                  <a:srgbClr val="171717"/>
                </a:solidFill>
                <a:effectLst/>
                <a:latin typeface="Segoe UI" panose="020B0502040204020203" pitchFamily="34" charset="0"/>
                <a:ea typeface="Yu Mincho" panose="02020400000000000000" pitchFamily="18" charset="-128"/>
              </a:rPr>
              <a:t>Users belonging to </a:t>
            </a:r>
            <a:r>
              <a:rPr lang="en-US" sz="1600" b="1">
                <a:solidFill>
                  <a:srgbClr val="171717"/>
                </a:solidFill>
                <a:effectLst/>
                <a:latin typeface="Segoe UI" panose="020B0502040204020203" pitchFamily="34" charset="0"/>
                <a:ea typeface="Yu Mincho" panose="02020400000000000000" pitchFamily="18" charset="-128"/>
              </a:rPr>
              <a:t>Admin Agent </a:t>
            </a:r>
            <a:r>
              <a:rPr lang="en-US" sz="1600">
                <a:solidFill>
                  <a:srgbClr val="171717"/>
                </a:solidFill>
                <a:effectLst/>
                <a:latin typeface="Segoe UI" panose="020B0502040204020203" pitchFamily="34" charset="0"/>
                <a:ea typeface="Yu Mincho" panose="02020400000000000000" pitchFamily="18" charset="-128"/>
              </a:rPr>
              <a:t>group get </a:t>
            </a:r>
            <a:r>
              <a:rPr lang="en-US" sz="1600" b="1">
                <a:solidFill>
                  <a:srgbClr val="171717"/>
                </a:solidFill>
                <a:effectLst/>
                <a:latin typeface="Segoe UI" panose="020B0502040204020203" pitchFamily="34" charset="0"/>
                <a:ea typeface="Yu Mincho" panose="02020400000000000000" pitchFamily="18" charset="-128"/>
              </a:rPr>
              <a:t>owner RBAC </a:t>
            </a:r>
            <a:r>
              <a:rPr lang="en-US" sz="1600">
                <a:solidFill>
                  <a:srgbClr val="171717"/>
                </a:solidFill>
                <a:effectLst/>
                <a:latin typeface="Segoe UI" panose="020B0502040204020203" pitchFamily="34" charset="0"/>
                <a:ea typeface="Yu Mincho" panose="02020400000000000000" pitchFamily="18" charset="-128"/>
              </a:rPr>
              <a:t>Azure subscription access to all customers </a:t>
            </a:r>
            <a:endParaRPr lang="en-US" sz="1600">
              <a:effectLst/>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tabLst>
                <a:tab pos="457200" algn="l"/>
              </a:tabLst>
            </a:pPr>
            <a:r>
              <a:rPr lang="en-US" sz="1600">
                <a:solidFill>
                  <a:srgbClr val="171717"/>
                </a:solidFill>
                <a:effectLst/>
                <a:latin typeface="Segoe UI" panose="020B0502040204020203" pitchFamily="34" charset="0"/>
                <a:ea typeface="Yu Mincho" panose="02020400000000000000" pitchFamily="18" charset="-128"/>
              </a:rPr>
              <a:t>Users belonging to </a:t>
            </a:r>
            <a:r>
              <a:rPr lang="en-US" sz="1600" b="1">
                <a:solidFill>
                  <a:srgbClr val="171717"/>
                </a:solidFill>
                <a:effectLst/>
                <a:latin typeface="Segoe UI" panose="020B0502040204020203" pitchFamily="34" charset="0"/>
                <a:ea typeface="Yu Mincho" panose="02020400000000000000" pitchFamily="18" charset="-128"/>
              </a:rPr>
              <a:t>Admin Agent </a:t>
            </a:r>
            <a:r>
              <a:rPr lang="en-US" sz="1600">
                <a:solidFill>
                  <a:srgbClr val="171717"/>
                </a:solidFill>
                <a:effectLst/>
                <a:latin typeface="Segoe UI" panose="020B0502040204020203" pitchFamily="34" charset="0"/>
                <a:ea typeface="Yu Mincho" panose="02020400000000000000" pitchFamily="18" charset="-128"/>
              </a:rPr>
              <a:t>group get </a:t>
            </a:r>
            <a:r>
              <a:rPr lang="en-US" sz="1600" b="1">
                <a:solidFill>
                  <a:srgbClr val="171717"/>
                </a:solidFill>
                <a:effectLst/>
                <a:latin typeface="Segoe UI" panose="020B0502040204020203" pitchFamily="34" charset="0"/>
                <a:ea typeface="Yu Mincho" panose="02020400000000000000" pitchFamily="18" charset="-128"/>
              </a:rPr>
              <a:t>Global Admin </a:t>
            </a:r>
            <a:r>
              <a:rPr lang="en-US" sz="1600">
                <a:solidFill>
                  <a:srgbClr val="171717"/>
                </a:solidFill>
                <a:effectLst/>
                <a:latin typeface="Segoe UI" panose="020B0502040204020203" pitchFamily="34" charset="0"/>
                <a:ea typeface="Yu Mincho" panose="02020400000000000000" pitchFamily="18" charset="-128"/>
              </a:rPr>
              <a:t>tenant role </a:t>
            </a:r>
            <a:endParaRPr lang="en-US" sz="1600">
              <a:effectLst/>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tabLst>
                <a:tab pos="457200" algn="l"/>
              </a:tabLst>
            </a:pPr>
            <a:r>
              <a:rPr lang="en-US" sz="1600">
                <a:solidFill>
                  <a:srgbClr val="171717"/>
                </a:solidFill>
                <a:effectLst/>
                <a:latin typeface="Segoe UI" panose="020B0502040204020203" pitchFamily="34" charset="0"/>
                <a:ea typeface="Yu Mincho" panose="02020400000000000000" pitchFamily="18" charset="-128"/>
              </a:rPr>
              <a:t>Users belonging to </a:t>
            </a:r>
            <a:r>
              <a:rPr lang="en-US" sz="1600" b="1">
                <a:solidFill>
                  <a:srgbClr val="171717"/>
                </a:solidFill>
                <a:effectLst/>
                <a:latin typeface="Segoe UI" panose="020B0502040204020203" pitchFamily="34" charset="0"/>
                <a:ea typeface="Yu Mincho" panose="02020400000000000000" pitchFamily="18" charset="-128"/>
              </a:rPr>
              <a:t>Help Desk </a:t>
            </a:r>
            <a:r>
              <a:rPr lang="en-US" sz="1600">
                <a:solidFill>
                  <a:srgbClr val="171717"/>
                </a:solidFill>
                <a:effectLst/>
                <a:latin typeface="Segoe UI" panose="020B0502040204020203" pitchFamily="34" charset="0"/>
                <a:ea typeface="Yu Mincho" panose="02020400000000000000" pitchFamily="18" charset="-128"/>
              </a:rPr>
              <a:t>Agent group get </a:t>
            </a:r>
            <a:r>
              <a:rPr lang="en-US" sz="1600" b="1">
                <a:solidFill>
                  <a:srgbClr val="171717"/>
                </a:solidFill>
                <a:effectLst/>
                <a:latin typeface="Segoe UI" panose="020B0502040204020203" pitchFamily="34" charset="0"/>
                <a:ea typeface="Yu Mincho" panose="02020400000000000000" pitchFamily="18" charset="-128"/>
              </a:rPr>
              <a:t>Help Desk Admin </a:t>
            </a:r>
            <a:r>
              <a:rPr lang="en-US" sz="1600">
                <a:solidFill>
                  <a:srgbClr val="171717"/>
                </a:solidFill>
                <a:effectLst/>
                <a:latin typeface="Segoe UI" panose="020B0502040204020203" pitchFamily="34" charset="0"/>
                <a:ea typeface="Yu Mincho" panose="02020400000000000000" pitchFamily="18" charset="-128"/>
              </a:rPr>
              <a:t>tenant role </a:t>
            </a:r>
            <a:endParaRPr lang="en-US" sz="1600">
              <a:effectLst/>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tabLst>
                <a:tab pos="457200" algn="l"/>
              </a:tabLst>
            </a:pPr>
            <a:r>
              <a:rPr lang="en-US" sz="1600">
                <a:solidFill>
                  <a:srgbClr val="171717"/>
                </a:solidFill>
                <a:effectLst/>
                <a:latin typeface="Segoe UI" panose="020B0502040204020203" pitchFamily="34" charset="0"/>
                <a:ea typeface="Yu Mincho" panose="02020400000000000000" pitchFamily="18" charset="-128"/>
              </a:rPr>
              <a:t>Cannot partition access per employee</a:t>
            </a:r>
            <a:endParaRPr lang="en-US" sz="1600">
              <a:effectLst/>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tabLst>
                <a:tab pos="457200" algn="l"/>
              </a:tabLst>
            </a:pPr>
            <a:r>
              <a:rPr lang="en-US" sz="1600">
                <a:solidFill>
                  <a:srgbClr val="171717"/>
                </a:solidFill>
                <a:effectLst/>
                <a:latin typeface="Segoe UI" panose="020B0502040204020203" pitchFamily="34" charset="0"/>
                <a:ea typeface="Yu Mincho" panose="02020400000000000000" pitchFamily="18" charset="-128"/>
              </a:rPr>
              <a:t>Cannot partition access per customer</a:t>
            </a:r>
            <a:endParaRPr lang="en-US" sz="1600">
              <a:effectLst/>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tabLst>
                <a:tab pos="457200" algn="l"/>
              </a:tabLst>
            </a:pPr>
            <a:r>
              <a:rPr lang="en-US" sz="1600">
                <a:solidFill>
                  <a:srgbClr val="171717"/>
                </a:solidFill>
                <a:effectLst/>
                <a:latin typeface="Segoe UI" panose="020B0502040204020203" pitchFamily="34" charset="0"/>
                <a:ea typeface="Yu Mincho" panose="02020400000000000000" pitchFamily="18" charset="-128"/>
              </a:rPr>
              <a:t>Cannot partition access per workload</a:t>
            </a:r>
            <a:endParaRPr lang="en-US" sz="1600">
              <a:effectLst/>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tabLst>
                <a:tab pos="457200" algn="l"/>
              </a:tabLst>
            </a:pPr>
            <a:r>
              <a:rPr lang="en-US" sz="1600">
                <a:solidFill>
                  <a:srgbClr val="171717"/>
                </a:solidFill>
                <a:effectLst/>
                <a:latin typeface="Segoe UI" panose="020B0502040204020203" pitchFamily="34" charset="0"/>
                <a:ea typeface="Yu Mincho" panose="02020400000000000000" pitchFamily="18" charset="-128"/>
              </a:rPr>
              <a:t>Access is perpetual (does not auto expire)</a:t>
            </a:r>
          </a:p>
          <a:p>
            <a:pPr marL="0" marR="0" lvl="0" indent="0">
              <a:buNone/>
              <a:tabLst>
                <a:tab pos="457200" algn="l"/>
              </a:tabLst>
            </a:pPr>
            <a:endParaRPr lang="en-US" sz="1600">
              <a:solidFill>
                <a:srgbClr val="171717"/>
              </a:solidFill>
              <a:latin typeface="Segoe UI" panose="020B0502040204020203" pitchFamily="34" charset="0"/>
              <a:ea typeface="Yu Mincho" panose="02020400000000000000" pitchFamily="18" charset="-128"/>
            </a:endParaRPr>
          </a:p>
          <a:p>
            <a:pPr marL="0" marR="0" lvl="0" indent="0">
              <a:buNone/>
              <a:tabLst>
                <a:tab pos="457200" algn="l"/>
              </a:tabLst>
            </a:pPr>
            <a:r>
              <a:rPr lang="en-US" sz="1600" b="1" u="sng">
                <a:solidFill>
                  <a:srgbClr val="C00000"/>
                </a:solidFill>
                <a:latin typeface="Segoe UI" panose="020B0502040204020203" pitchFamily="34" charset="0"/>
                <a:ea typeface="Yu Mincho" panose="02020400000000000000" pitchFamily="18" charset="-128"/>
              </a:rPr>
              <a:t>Action Required</a:t>
            </a:r>
            <a:r>
              <a:rPr lang="en-US" sz="1600">
                <a:solidFill>
                  <a:srgbClr val="C00000"/>
                </a:solidFill>
                <a:latin typeface="Segoe UI" panose="020B0502040204020203" pitchFamily="34" charset="0"/>
                <a:ea typeface="Yu Mincho" panose="02020400000000000000" pitchFamily="18" charset="-128"/>
              </a:rPr>
              <a:t>: </a:t>
            </a:r>
          </a:p>
          <a:p>
            <a:pPr marL="0" marR="0" lvl="0" indent="0">
              <a:buNone/>
              <a:tabLst>
                <a:tab pos="457200" algn="l"/>
              </a:tabLst>
            </a:pPr>
            <a:r>
              <a:rPr lang="en-US" sz="1600">
                <a:solidFill>
                  <a:srgbClr val="171717"/>
                </a:solidFill>
                <a:latin typeface="Segoe UI" panose="020B0502040204020203" pitchFamily="34" charset="0"/>
                <a:ea typeface="Yu Mincho" panose="02020400000000000000" pitchFamily="18" charset="-128"/>
              </a:rPr>
              <a:t>Transition from DAP to GDAP</a:t>
            </a:r>
            <a:endParaRPr lang="en-US" sz="1600">
              <a:effectLst/>
              <a:latin typeface="Times New Roman" panose="02020603050405020304" pitchFamily="18" charset="0"/>
              <a:ea typeface="Times New Roman" panose="02020603050405020304" pitchFamily="18" charset="0"/>
            </a:endParaRPr>
          </a:p>
          <a:p>
            <a:endParaRPr lang="en-US" sz="1600"/>
          </a:p>
        </p:txBody>
      </p:sp>
      <p:pic>
        <p:nvPicPr>
          <p:cNvPr id="5" name="Picture 4">
            <a:extLst>
              <a:ext uri="{FF2B5EF4-FFF2-40B4-BE49-F238E27FC236}">
                <a16:creationId xmlns:a16="http://schemas.microsoft.com/office/drawing/2014/main" id="{5063D491-A2FA-0D11-9B15-7AD8F88B46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1073" y="849224"/>
            <a:ext cx="5802172" cy="5189267"/>
          </a:xfrm>
          <a:prstGeom prst="rect">
            <a:avLst/>
          </a:prstGeom>
        </p:spPr>
      </p:pic>
    </p:spTree>
    <p:extLst>
      <p:ext uri="{BB962C8B-B14F-4D97-AF65-F5344CB8AC3E}">
        <p14:creationId xmlns:p14="http://schemas.microsoft.com/office/powerpoint/2010/main" val="37412272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0718870-E1D3-A6E9-2380-E014C90FAB6F}"/>
              </a:ext>
            </a:extLst>
          </p:cNvPr>
          <p:cNvSpPr>
            <a:spLocks noGrp="1"/>
          </p:cNvSpPr>
          <p:nvPr>
            <p:ph type="title"/>
          </p:nvPr>
        </p:nvSpPr>
        <p:spPr>
          <a:xfrm>
            <a:off x="588963" y="457200"/>
            <a:ext cx="11017250" cy="861774"/>
          </a:xfrm>
        </p:spPr>
        <p:txBody>
          <a:bodyPr>
            <a:normAutofit/>
          </a:bodyPr>
          <a:lstStyle/>
          <a:p>
            <a:r>
              <a:rPr lang="en-US"/>
              <a:t>GDAP</a:t>
            </a:r>
            <a:br>
              <a:rPr lang="en-US"/>
            </a:br>
            <a:r>
              <a:rPr lang="en-US" sz="2000">
                <a:solidFill>
                  <a:srgbClr val="0078D4"/>
                </a:solidFill>
              </a:rPr>
              <a:t>Granular Delegated Administrative Privileges</a:t>
            </a:r>
            <a:endParaRPr lang="en-US">
              <a:solidFill>
                <a:srgbClr val="0078D4"/>
              </a:solidFill>
            </a:endParaRPr>
          </a:p>
        </p:txBody>
      </p:sp>
      <p:sp>
        <p:nvSpPr>
          <p:cNvPr id="4" name="Content Placeholder 3">
            <a:extLst>
              <a:ext uri="{FF2B5EF4-FFF2-40B4-BE49-F238E27FC236}">
                <a16:creationId xmlns:a16="http://schemas.microsoft.com/office/drawing/2014/main" id="{B6F33627-9F22-4B86-75F6-3E3FE41BB91E}"/>
              </a:ext>
            </a:extLst>
          </p:cNvPr>
          <p:cNvSpPr>
            <a:spLocks noGrp="1"/>
          </p:cNvSpPr>
          <p:nvPr>
            <p:ph sz="quarter" idx="10"/>
          </p:nvPr>
        </p:nvSpPr>
        <p:spPr>
          <a:xfrm>
            <a:off x="468586" y="1745981"/>
            <a:ext cx="4819406" cy="3791807"/>
          </a:xfrm>
        </p:spPr>
        <p:txBody>
          <a:bodyPr/>
          <a:lstStyle/>
          <a:p>
            <a:pPr marL="342900" marR="0" lvl="0" indent="-342900">
              <a:spcBef>
                <a:spcPts val="1200"/>
              </a:spcBef>
              <a:buFont typeface="Wingdings" panose="05000000000000000000" pitchFamily="2" charset="2"/>
              <a:buChar char=""/>
              <a:tabLst>
                <a:tab pos="457200" algn="l"/>
              </a:tabLst>
            </a:pPr>
            <a:r>
              <a:rPr lang="en-US" sz="1400">
                <a:solidFill>
                  <a:srgbClr val="171717"/>
                </a:solidFill>
                <a:effectLst/>
                <a:latin typeface="Segoe UI" panose="020B0502040204020203" pitchFamily="34" charset="0"/>
                <a:ea typeface="Yu Mincho" panose="02020400000000000000" pitchFamily="18" charset="-128"/>
              </a:rPr>
              <a:t>Users managing Azure need to be part of a </a:t>
            </a:r>
            <a:r>
              <a:rPr lang="en-US" sz="1400" b="1">
                <a:solidFill>
                  <a:srgbClr val="171717"/>
                </a:solidFill>
                <a:effectLst/>
                <a:latin typeface="Segoe UI" panose="020B0502040204020203" pitchFamily="34" charset="0"/>
                <a:ea typeface="Yu Mincho" panose="02020400000000000000" pitchFamily="18" charset="-128"/>
              </a:rPr>
              <a:t>separate security group</a:t>
            </a:r>
            <a:r>
              <a:rPr lang="en-US" sz="1400">
                <a:solidFill>
                  <a:srgbClr val="171717"/>
                </a:solidFill>
                <a:effectLst/>
                <a:latin typeface="Segoe UI" panose="020B0502040204020203" pitchFamily="34" charset="0"/>
                <a:ea typeface="Yu Mincho" panose="02020400000000000000" pitchFamily="18" charset="-128"/>
              </a:rPr>
              <a:t> which is </a:t>
            </a:r>
            <a:r>
              <a:rPr lang="en-US" sz="1400" b="1">
                <a:solidFill>
                  <a:srgbClr val="171717"/>
                </a:solidFill>
                <a:effectLst/>
                <a:latin typeface="Segoe UI" panose="020B0502040204020203" pitchFamily="34" charset="0"/>
                <a:ea typeface="Yu Mincho" panose="02020400000000000000" pitchFamily="18" charset="-128"/>
              </a:rPr>
              <a:t>nested under (member of) Admin agent group</a:t>
            </a:r>
            <a:r>
              <a:rPr lang="en-US" sz="1400">
                <a:solidFill>
                  <a:srgbClr val="171717"/>
                </a:solidFill>
                <a:effectLst/>
                <a:latin typeface="Segoe UI" panose="020B0502040204020203" pitchFamily="34" charset="0"/>
                <a:ea typeface="Yu Mincho" panose="02020400000000000000" pitchFamily="18" charset="-128"/>
              </a:rPr>
              <a:t> which will grant owner RBAC access on all Azure subscriptions for that customer </a:t>
            </a:r>
            <a:endParaRPr lang="en-US" sz="1400">
              <a:effectLst/>
              <a:latin typeface="Times New Roman" panose="02020603050405020304" pitchFamily="18" charset="0"/>
              <a:ea typeface="Times New Roman" panose="02020603050405020304" pitchFamily="18" charset="0"/>
            </a:endParaRPr>
          </a:p>
          <a:p>
            <a:pPr marL="342900" marR="0" lvl="0" indent="-342900">
              <a:spcBef>
                <a:spcPts val="1200"/>
              </a:spcBef>
              <a:buFont typeface="Wingdings" panose="05000000000000000000" pitchFamily="2" charset="2"/>
              <a:buChar char=""/>
              <a:tabLst>
                <a:tab pos="457200" algn="l"/>
              </a:tabLst>
            </a:pPr>
            <a:r>
              <a:rPr lang="en-US" sz="1400">
                <a:solidFill>
                  <a:srgbClr val="171717"/>
                </a:solidFill>
                <a:effectLst/>
                <a:latin typeface="Segoe UI" panose="020B0502040204020203" pitchFamily="34" charset="0"/>
                <a:ea typeface="Yu Mincho" panose="02020400000000000000" pitchFamily="18" charset="-128"/>
              </a:rPr>
              <a:t>Users managing Azure will not get Global Admin role on customer’s tenant but will get lower permission - to </a:t>
            </a:r>
            <a:r>
              <a:rPr lang="en-US" sz="1400" b="1">
                <a:solidFill>
                  <a:srgbClr val="171717"/>
                </a:solidFill>
                <a:effectLst/>
                <a:latin typeface="Segoe UI" panose="020B0502040204020203" pitchFamily="34" charset="0"/>
                <a:ea typeface="Yu Mincho" panose="02020400000000000000" pitchFamily="18" charset="-128"/>
              </a:rPr>
              <a:t>read customer directory</a:t>
            </a:r>
            <a:r>
              <a:rPr lang="en-US" sz="1400">
                <a:solidFill>
                  <a:srgbClr val="171717"/>
                </a:solidFill>
                <a:effectLst/>
                <a:latin typeface="Segoe UI" panose="020B0502040204020203" pitchFamily="34" charset="0"/>
                <a:ea typeface="Yu Mincho" panose="02020400000000000000" pitchFamily="18" charset="-128"/>
              </a:rPr>
              <a:t> by default </a:t>
            </a:r>
            <a:endParaRPr lang="en-US" sz="1400">
              <a:effectLst/>
              <a:latin typeface="Times New Roman" panose="02020603050405020304" pitchFamily="18" charset="0"/>
              <a:ea typeface="Times New Roman" panose="02020603050405020304" pitchFamily="18" charset="0"/>
            </a:endParaRPr>
          </a:p>
          <a:p>
            <a:pPr marL="342900" marR="0" lvl="0" indent="-342900">
              <a:spcBef>
                <a:spcPts val="1200"/>
              </a:spcBef>
              <a:buFont typeface="Wingdings" panose="05000000000000000000" pitchFamily="2" charset="2"/>
              <a:buChar char=""/>
              <a:tabLst>
                <a:tab pos="457200" algn="l"/>
              </a:tabLst>
            </a:pPr>
            <a:r>
              <a:rPr lang="en-US" sz="1400">
                <a:solidFill>
                  <a:srgbClr val="171717"/>
                </a:solidFill>
                <a:effectLst/>
                <a:latin typeface="Segoe UI" panose="020B0502040204020203" pitchFamily="34" charset="0"/>
                <a:ea typeface="Yu Mincho" panose="02020400000000000000" pitchFamily="18" charset="-128"/>
              </a:rPr>
              <a:t>User’s access can be partitioned per customer. Users will not have access to all customer tenants across all azure subscriptions through Admin agents by default</a:t>
            </a:r>
            <a:endParaRPr lang="en-US" sz="1400">
              <a:effectLst/>
              <a:latin typeface="Times New Roman" panose="02020603050405020304" pitchFamily="18" charset="0"/>
              <a:ea typeface="Times New Roman" panose="02020603050405020304" pitchFamily="18" charset="0"/>
            </a:endParaRPr>
          </a:p>
          <a:p>
            <a:pPr marL="342900" marR="0" lvl="0" indent="-342900">
              <a:spcBef>
                <a:spcPts val="1200"/>
              </a:spcBef>
              <a:buFont typeface="Wingdings" panose="05000000000000000000" pitchFamily="2" charset="2"/>
              <a:buChar char=""/>
              <a:tabLst>
                <a:tab pos="457200" algn="l"/>
              </a:tabLst>
            </a:pPr>
            <a:r>
              <a:rPr lang="en-US" sz="1400">
                <a:solidFill>
                  <a:srgbClr val="171717"/>
                </a:solidFill>
                <a:effectLst/>
                <a:latin typeface="Segoe UI" panose="020B0502040204020203" pitchFamily="34" charset="0"/>
                <a:ea typeface="Yu Mincho" panose="02020400000000000000" pitchFamily="18" charset="-128"/>
              </a:rPr>
              <a:t>Partners can transition from DAP to GDAP and ultimately remove DAP (Global Admin) on customer’s tenant </a:t>
            </a:r>
            <a:r>
              <a:rPr lang="en-US" sz="1400" b="1">
                <a:solidFill>
                  <a:srgbClr val="171717"/>
                </a:solidFill>
                <a:effectLst/>
                <a:latin typeface="Segoe UI" panose="020B0502040204020203" pitchFamily="34" charset="0"/>
                <a:ea typeface="Yu Mincho" panose="02020400000000000000" pitchFamily="18" charset="-128"/>
              </a:rPr>
              <a:t>without any impact to Partner earned credit (PEC)</a:t>
            </a:r>
            <a:r>
              <a:rPr lang="en-US" sz="1400">
                <a:solidFill>
                  <a:srgbClr val="171717"/>
                </a:solidFill>
                <a:effectLst/>
                <a:latin typeface="Segoe UI" panose="020B0502040204020203" pitchFamily="34" charset="0"/>
                <a:ea typeface="Yu Mincho" panose="02020400000000000000" pitchFamily="18" charset="-128"/>
              </a:rPr>
              <a:t> since PEC is calculated based on owner RBAC access (not global admin role)</a:t>
            </a:r>
            <a:endParaRPr lang="en-US" sz="1400">
              <a:effectLst/>
              <a:latin typeface="Times New Roman" panose="02020603050405020304" pitchFamily="18" charset="0"/>
              <a:ea typeface="Times New Roman" panose="02020603050405020304" pitchFamily="18" charset="0"/>
            </a:endParaRPr>
          </a:p>
        </p:txBody>
      </p:sp>
      <p:pic>
        <p:nvPicPr>
          <p:cNvPr id="1026" name="Picture 2">
            <a:extLst>
              <a:ext uri="{FF2B5EF4-FFF2-40B4-BE49-F238E27FC236}">
                <a16:creationId xmlns:a16="http://schemas.microsoft.com/office/drawing/2014/main" id="{35DA3041-DCD5-1169-C3EE-B5E5D17A7DF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68460" y="726998"/>
            <a:ext cx="6238020" cy="561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266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0718870-E1D3-A6E9-2380-E014C90FAB6F}"/>
              </a:ext>
            </a:extLst>
          </p:cNvPr>
          <p:cNvSpPr>
            <a:spLocks noGrp="1"/>
          </p:cNvSpPr>
          <p:nvPr>
            <p:ph type="title"/>
          </p:nvPr>
        </p:nvSpPr>
        <p:spPr>
          <a:xfrm>
            <a:off x="588963" y="457200"/>
            <a:ext cx="11017250" cy="861774"/>
          </a:xfrm>
        </p:spPr>
        <p:txBody>
          <a:bodyPr>
            <a:normAutofit/>
          </a:bodyPr>
          <a:lstStyle/>
          <a:p>
            <a:r>
              <a:rPr lang="en-US"/>
              <a:t>GDAP</a:t>
            </a:r>
            <a:br>
              <a:rPr lang="en-US"/>
            </a:br>
            <a:r>
              <a:rPr lang="en-US" sz="2000">
                <a:solidFill>
                  <a:srgbClr val="0078D4"/>
                </a:solidFill>
              </a:rPr>
              <a:t>Granular Delegated Administrative Privileges</a:t>
            </a:r>
            <a:endParaRPr lang="en-US">
              <a:solidFill>
                <a:srgbClr val="0078D4"/>
              </a:solidFill>
            </a:endParaRPr>
          </a:p>
        </p:txBody>
      </p:sp>
      <p:sp>
        <p:nvSpPr>
          <p:cNvPr id="4" name="Content Placeholder 3">
            <a:extLst>
              <a:ext uri="{FF2B5EF4-FFF2-40B4-BE49-F238E27FC236}">
                <a16:creationId xmlns:a16="http://schemas.microsoft.com/office/drawing/2014/main" id="{B6F33627-9F22-4B86-75F6-3E3FE41BB91E}"/>
              </a:ext>
            </a:extLst>
          </p:cNvPr>
          <p:cNvSpPr>
            <a:spLocks noGrp="1"/>
          </p:cNvSpPr>
          <p:nvPr>
            <p:ph sz="quarter" idx="10"/>
          </p:nvPr>
        </p:nvSpPr>
        <p:spPr>
          <a:xfrm>
            <a:off x="468585" y="1693509"/>
            <a:ext cx="5000561" cy="5164491"/>
          </a:xfrm>
        </p:spPr>
        <p:txBody>
          <a:bodyPr/>
          <a:lstStyle/>
          <a:p>
            <a:pPr marL="0" marR="0" lvl="0" indent="0">
              <a:buNone/>
              <a:tabLst>
                <a:tab pos="457200" algn="l"/>
              </a:tabLst>
            </a:pPr>
            <a:r>
              <a:rPr lang="en-US" sz="1400" b="1" u="sng">
                <a:solidFill>
                  <a:srgbClr val="171717"/>
                </a:solidFill>
                <a:effectLst/>
                <a:latin typeface="Segoe UI" panose="020B0502040204020203" pitchFamily="34" charset="0"/>
                <a:ea typeface="Yu Mincho" panose="02020400000000000000" pitchFamily="18" charset="-128"/>
              </a:rPr>
              <a:t>Notes:</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Enables technician (CSP or Microsoft user) to access customer tenant w/o user footprint</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Customer can’t assign access to technician – only partner admin can assign access</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Preserve traceability without exposing personal data</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Not all M365 services support GDAP token for all administrative tasks. This prevents partners from decommissioning local accounts in customer tenants.</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GDAP token is backward compatible with DAP token</a:t>
            </a:r>
          </a:p>
          <a:p>
            <a:pPr marL="0" marR="0" lvl="0" indent="0">
              <a:buNone/>
              <a:tabLst>
                <a:tab pos="457200" algn="l"/>
              </a:tabLst>
            </a:pPr>
            <a:r>
              <a:rPr lang="en-US" sz="1400" b="1" u="sng">
                <a:solidFill>
                  <a:srgbClr val="171717"/>
                </a:solidFill>
                <a:effectLst/>
                <a:latin typeface="Segoe UI" panose="020B0502040204020203" pitchFamily="34" charset="0"/>
                <a:ea typeface="Yu Mincho" panose="02020400000000000000" pitchFamily="18" charset="-128"/>
              </a:rPr>
              <a:t>Role assignment support</a:t>
            </a:r>
            <a:r>
              <a:rPr lang="en-US" sz="1400">
                <a:solidFill>
                  <a:srgbClr val="171717"/>
                </a:solidFill>
                <a:effectLst/>
                <a:latin typeface="Segoe UI" panose="020B0502040204020203" pitchFamily="34" charset="0"/>
                <a:ea typeface="Yu Mincho" panose="02020400000000000000" pitchFamily="18" charset="-128"/>
              </a:rPr>
              <a:t>:</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Only built-in AAD roles, e.g. Global reader, Security Admin</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Doesn’t support workload specific roles, </a:t>
            </a:r>
            <a:r>
              <a:rPr lang="en-US" sz="1200" err="1">
                <a:solidFill>
                  <a:srgbClr val="171717"/>
                </a:solidFill>
                <a:latin typeface="Segoe UI" panose="020B0502040204020203" pitchFamily="34" charset="0"/>
                <a:ea typeface="Yu Mincho" panose="02020400000000000000" pitchFamily="18" charset="-128"/>
              </a:rPr>
              <a:t>e.g</a:t>
            </a:r>
            <a:r>
              <a:rPr lang="en-US" sz="1200">
                <a:solidFill>
                  <a:srgbClr val="171717"/>
                </a:solidFill>
                <a:latin typeface="Segoe UI" panose="020B0502040204020203" pitchFamily="34" charset="0"/>
                <a:ea typeface="Yu Mincho" panose="02020400000000000000" pitchFamily="18" charset="-128"/>
              </a:rPr>
              <a:t>, “VM Contributor”, “SharePoint Site admin”</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Doesn’t support custom AAD roles, e.g., “Contoso Device Admin”</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Doesn’t support custom workload roles, e.g., “Contoso Networking admin”</a:t>
            </a:r>
          </a:p>
          <a:p>
            <a:pPr marL="0" indent="0">
              <a:buNone/>
              <a:tabLst>
                <a:tab pos="457200" algn="l"/>
              </a:tabLst>
            </a:pPr>
            <a:r>
              <a:rPr lang="en-US" sz="1400" b="1" u="sng">
                <a:solidFill>
                  <a:srgbClr val="171717"/>
                </a:solidFill>
                <a:latin typeface="Segoe UI" panose="020B0502040204020203" pitchFamily="34" charset="0"/>
                <a:ea typeface="Yu Mincho" panose="02020400000000000000" pitchFamily="18" charset="-128"/>
              </a:rPr>
              <a:t>Scope</a:t>
            </a:r>
          </a:p>
          <a:p>
            <a:pPr lvl="1" indent="-182880">
              <a:buFont typeface="Wingdings" panose="05000000000000000000" pitchFamily="2" charset="2"/>
              <a:buChar char=""/>
              <a:tabLst>
                <a:tab pos="457200" algn="l"/>
              </a:tabLst>
            </a:pPr>
            <a:r>
              <a:rPr lang="en-US" sz="1200">
                <a:solidFill>
                  <a:srgbClr val="171717"/>
                </a:solidFill>
                <a:effectLst/>
                <a:latin typeface="Segoe UI" panose="020B0502040204020203" pitchFamily="34" charset="0"/>
                <a:ea typeface="Yu Mincho" panose="02020400000000000000" pitchFamily="18" charset="-128"/>
              </a:rPr>
              <a:t>Tenant-scoped only</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Doesn’t support Admin-unit scoped role assignments</a:t>
            </a:r>
          </a:p>
          <a:p>
            <a:pPr lvl="1" indent="-182880">
              <a:buFont typeface="Wingdings" panose="05000000000000000000" pitchFamily="2" charset="2"/>
              <a:buChar char=""/>
              <a:tabLst>
                <a:tab pos="457200" algn="l"/>
              </a:tabLst>
            </a:pPr>
            <a:r>
              <a:rPr lang="en-US" sz="1200">
                <a:solidFill>
                  <a:srgbClr val="171717"/>
                </a:solidFill>
                <a:latin typeface="Segoe UI" panose="020B0502040204020203" pitchFamily="34" charset="0"/>
                <a:ea typeface="Yu Mincho" panose="02020400000000000000" pitchFamily="18" charset="-128"/>
              </a:rPr>
              <a:t>Workload-specific scopes, Azure subscriptions or resource groups, SP sites…</a:t>
            </a:r>
          </a:p>
          <a:p>
            <a:pPr marL="571500" lvl="1" indent="-342900">
              <a:buFont typeface="Wingdings" panose="05000000000000000000" pitchFamily="2" charset="2"/>
              <a:buChar char=""/>
              <a:tabLst>
                <a:tab pos="457200" algn="l"/>
              </a:tabLst>
            </a:pPr>
            <a:endParaRPr lang="en-US" sz="1200">
              <a:solidFill>
                <a:srgbClr val="171717"/>
              </a:solidFill>
              <a:effectLst/>
              <a:latin typeface="Segoe UI" panose="020B0502040204020203" pitchFamily="34" charset="0"/>
              <a:ea typeface="Yu Mincho" panose="02020400000000000000" pitchFamily="18" charset="-128"/>
            </a:endParaRPr>
          </a:p>
          <a:p>
            <a:pPr marL="342900" marR="0" lvl="0" indent="-342900">
              <a:buFont typeface="Wingdings" panose="05000000000000000000" pitchFamily="2" charset="2"/>
              <a:buChar char=""/>
              <a:tabLst>
                <a:tab pos="457200" algn="l"/>
              </a:tabLst>
            </a:pPr>
            <a:endParaRPr lang="en-US" sz="1400">
              <a:solidFill>
                <a:srgbClr val="171717"/>
              </a:solidFill>
              <a:effectLst/>
              <a:latin typeface="Segoe UI" panose="020B0502040204020203" pitchFamily="34" charset="0"/>
              <a:ea typeface="Yu Mincho" panose="02020400000000000000" pitchFamily="18" charset="-128"/>
            </a:endParaRPr>
          </a:p>
        </p:txBody>
      </p:sp>
      <p:pic>
        <p:nvPicPr>
          <p:cNvPr id="3" name="Picture 2">
            <a:extLst>
              <a:ext uri="{FF2B5EF4-FFF2-40B4-BE49-F238E27FC236}">
                <a16:creationId xmlns:a16="http://schemas.microsoft.com/office/drawing/2014/main" id="{9FE7B5EC-08AE-CAF3-DF6C-17168E1356F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68460" y="726998"/>
            <a:ext cx="6238020" cy="561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5351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696218A-F6A8-4A01-AA85-170B630D97C4}"/>
              </a:ext>
            </a:extLst>
          </p:cNvPr>
          <p:cNvSpPr/>
          <p:nvPr/>
        </p:nvSpPr>
        <p:spPr bwMode="auto">
          <a:xfrm>
            <a:off x="909288" y="3393899"/>
            <a:ext cx="10336647" cy="24262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EFF35E17-4CF1-4506-B1AE-4A0205EB056F}"/>
              </a:ext>
            </a:extLst>
          </p:cNvPr>
          <p:cNvSpPr/>
          <p:nvPr/>
        </p:nvSpPr>
        <p:spPr bwMode="auto">
          <a:xfrm>
            <a:off x="937127" y="1222389"/>
            <a:ext cx="10336647" cy="214623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051383-7F7D-4CA7-AB58-B60FF9B811DF}"/>
              </a:ext>
            </a:extLst>
          </p:cNvPr>
          <p:cNvSpPr>
            <a:spLocks noGrp="1"/>
          </p:cNvSpPr>
          <p:nvPr>
            <p:ph type="title"/>
          </p:nvPr>
        </p:nvSpPr>
        <p:spPr>
          <a:xfrm>
            <a:off x="75825" y="-161209"/>
            <a:ext cx="11336039" cy="758022"/>
          </a:xfrm>
        </p:spPr>
        <p:txBody>
          <a:bodyPr/>
          <a:lstStyle/>
          <a:p>
            <a:r>
              <a:rPr lang="en-US" sz="2400"/>
              <a:t>Partner and customer journey</a:t>
            </a:r>
          </a:p>
        </p:txBody>
      </p:sp>
      <p:graphicFrame>
        <p:nvGraphicFramePr>
          <p:cNvPr id="5" name="Diagram 4">
            <a:extLst>
              <a:ext uri="{FF2B5EF4-FFF2-40B4-BE49-F238E27FC236}">
                <a16:creationId xmlns:a16="http://schemas.microsoft.com/office/drawing/2014/main" id="{A0590901-F3E4-4765-848E-E1D0A6B6F0E6}"/>
              </a:ext>
            </a:extLst>
          </p:cNvPr>
          <p:cNvGraphicFramePr/>
          <p:nvPr>
            <p:extLst>
              <p:ext uri="{D42A27DB-BD31-4B8C-83A1-F6EECF244321}">
                <p14:modId xmlns:p14="http://schemas.microsoft.com/office/powerpoint/2010/main" val="3838723816"/>
              </p:ext>
            </p:extLst>
          </p:nvPr>
        </p:nvGraphicFramePr>
        <p:xfrm>
          <a:off x="1069241" y="4637038"/>
          <a:ext cx="6391105" cy="73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E8A8626-8AF3-40DA-9CFA-879B2525179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12666"/>
          <a:stretch/>
        </p:blipFill>
        <p:spPr>
          <a:xfrm>
            <a:off x="2394618" y="1295257"/>
            <a:ext cx="619198" cy="786382"/>
          </a:xfrm>
          <a:prstGeom prst="rect">
            <a:avLst/>
          </a:prstGeom>
        </p:spPr>
      </p:pic>
      <p:graphicFrame>
        <p:nvGraphicFramePr>
          <p:cNvPr id="16" name="Diagram 15">
            <a:extLst>
              <a:ext uri="{FF2B5EF4-FFF2-40B4-BE49-F238E27FC236}">
                <a16:creationId xmlns:a16="http://schemas.microsoft.com/office/drawing/2014/main" id="{C4350C36-E700-4F99-AAC7-501F88109BE3}"/>
              </a:ext>
            </a:extLst>
          </p:cNvPr>
          <p:cNvGraphicFramePr/>
          <p:nvPr>
            <p:extLst>
              <p:ext uri="{D42A27DB-BD31-4B8C-83A1-F6EECF244321}">
                <p14:modId xmlns:p14="http://schemas.microsoft.com/office/powerpoint/2010/main" val="392320129"/>
              </p:ext>
            </p:extLst>
          </p:nvPr>
        </p:nvGraphicFramePr>
        <p:xfrm>
          <a:off x="1069241" y="2389790"/>
          <a:ext cx="3274362" cy="7580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8" name="Diagram 17">
            <a:extLst>
              <a:ext uri="{FF2B5EF4-FFF2-40B4-BE49-F238E27FC236}">
                <a16:creationId xmlns:a16="http://schemas.microsoft.com/office/drawing/2014/main" id="{2CC1BE10-8037-4ED6-A709-F58DBFD9BF3B}"/>
              </a:ext>
            </a:extLst>
          </p:cNvPr>
          <p:cNvGraphicFramePr/>
          <p:nvPr>
            <p:extLst>
              <p:ext uri="{D42A27DB-BD31-4B8C-83A1-F6EECF244321}">
                <p14:modId xmlns:p14="http://schemas.microsoft.com/office/powerpoint/2010/main" val="2754293861"/>
              </p:ext>
            </p:extLst>
          </p:nvPr>
        </p:nvGraphicFramePr>
        <p:xfrm>
          <a:off x="6233974" y="2397183"/>
          <a:ext cx="1155766" cy="7374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0" name="Picture 19">
            <a:extLst>
              <a:ext uri="{FF2B5EF4-FFF2-40B4-BE49-F238E27FC236}">
                <a16:creationId xmlns:a16="http://schemas.microsoft.com/office/drawing/2014/main" id="{7A56B748-0CA5-46A2-822B-EB44F42FC3B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502258" y="1293321"/>
            <a:ext cx="619198" cy="942558"/>
          </a:xfrm>
          <a:prstGeom prst="rect">
            <a:avLst/>
          </a:prstGeom>
        </p:spPr>
      </p:pic>
      <p:sp>
        <p:nvSpPr>
          <p:cNvPr id="22" name="TextBox 21">
            <a:extLst>
              <a:ext uri="{FF2B5EF4-FFF2-40B4-BE49-F238E27FC236}">
                <a16:creationId xmlns:a16="http://schemas.microsoft.com/office/drawing/2014/main" id="{9557087A-6B41-47E4-A67D-94B93C24CAC7}"/>
              </a:ext>
            </a:extLst>
          </p:cNvPr>
          <p:cNvSpPr txBox="1"/>
          <p:nvPr/>
        </p:nvSpPr>
        <p:spPr>
          <a:xfrm>
            <a:off x="2058197" y="2047720"/>
            <a:ext cx="1604619"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A1A1A"/>
                </a:solidFill>
                <a:effectLst/>
                <a:uLnTx/>
                <a:uFillTx/>
                <a:latin typeface="Segoe UI"/>
                <a:ea typeface="+mn-ea"/>
                <a:cs typeface="+mn-cs"/>
              </a:rPr>
              <a:t>Partner Admin Agent</a:t>
            </a:r>
            <a:endParaRPr kumimoji="0" lang="en-US" sz="1765" b="1" i="0" u="none" strike="noStrike" kern="1200" cap="none" spc="0" normalizeH="0" baseline="0" noProof="0">
              <a:ln>
                <a:noFill/>
              </a:ln>
              <a:solidFill>
                <a:srgbClr val="1A1A1A"/>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3CDB7957-8EF6-4EC0-B584-BAC22B63D9B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r="-12666"/>
          <a:stretch/>
        </p:blipFill>
        <p:spPr>
          <a:xfrm>
            <a:off x="4926919" y="3567494"/>
            <a:ext cx="619198" cy="674898"/>
          </a:xfrm>
          <a:prstGeom prst="rect">
            <a:avLst/>
          </a:prstGeom>
        </p:spPr>
      </p:pic>
      <p:sp>
        <p:nvSpPr>
          <p:cNvPr id="26" name="TextBox 25">
            <a:extLst>
              <a:ext uri="{FF2B5EF4-FFF2-40B4-BE49-F238E27FC236}">
                <a16:creationId xmlns:a16="http://schemas.microsoft.com/office/drawing/2014/main" id="{4CD3743F-0D7C-4509-A5DA-78B0968DB15A}"/>
              </a:ext>
            </a:extLst>
          </p:cNvPr>
          <p:cNvSpPr txBox="1"/>
          <p:nvPr/>
        </p:nvSpPr>
        <p:spPr>
          <a:xfrm>
            <a:off x="4544789" y="4206558"/>
            <a:ext cx="1713320" cy="2308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A1A1A"/>
                </a:solidFill>
                <a:effectLst/>
                <a:uLnTx/>
                <a:uFillTx/>
                <a:latin typeface="Segoe UI"/>
                <a:ea typeface="+mn-ea"/>
                <a:cs typeface="+mn-cs"/>
              </a:rPr>
              <a:t>Partner Admin Agent</a:t>
            </a:r>
            <a:endParaRPr kumimoji="0" lang="en-US" sz="1765" b="1" i="0" u="none" strike="noStrike" kern="1200" cap="none" spc="0" normalizeH="0" baseline="0" noProof="0">
              <a:ln>
                <a:noFill/>
              </a:ln>
              <a:solidFill>
                <a:srgbClr val="1A1A1A"/>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0C07B98F-38B7-42C8-BDD7-949A38C70BB3}"/>
              </a:ext>
            </a:extLst>
          </p:cNvPr>
          <p:cNvSpPr txBox="1"/>
          <p:nvPr/>
        </p:nvSpPr>
        <p:spPr>
          <a:xfrm>
            <a:off x="7640160" y="1262368"/>
            <a:ext cx="3091284"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Onetime Org to Org </a:t>
            </a:r>
            <a:r>
              <a:rPr kumimoji="0" lang="en-US" sz="1400" b="0" i="0" u="none" strike="noStrike" kern="1200" cap="none" spc="0" normalizeH="0" baseline="0" noProof="0">
                <a:ln>
                  <a:noFill/>
                </a:ln>
                <a:solidFill>
                  <a:srgbClr val="1A1A1A"/>
                </a:solidFill>
                <a:effectLst/>
                <a:uLnTx/>
                <a:uFillTx/>
                <a:latin typeface="Segoe UI"/>
                <a:ea typeface="+mn-ea"/>
                <a:cs typeface="+mn-cs"/>
              </a:rPr>
              <a:t>setup </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B7EB8003-2EBC-4DAF-8DBC-1A6FD8FC6C36}"/>
              </a:ext>
            </a:extLst>
          </p:cNvPr>
          <p:cNvSpPr txBox="1"/>
          <p:nvPr/>
        </p:nvSpPr>
        <p:spPr>
          <a:xfrm>
            <a:off x="7505947" y="3608404"/>
            <a:ext cx="3322316"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Multiple</a:t>
            </a:r>
            <a:r>
              <a:rPr kumimoji="0" lang="en-US" sz="1400" b="0" i="0" u="none" strike="noStrike" kern="1200" cap="none" spc="0" normalizeH="0" baseline="0" noProof="0">
                <a:ln>
                  <a:noFill/>
                </a:ln>
                <a:solidFill>
                  <a:srgbClr val="1A1A1A"/>
                </a:solidFill>
                <a:effectLst/>
                <a:uLnTx/>
                <a:uFillTx/>
                <a:latin typeface="Segoe UI"/>
                <a:ea typeface="+mn-ea"/>
                <a:cs typeface="+mn-cs"/>
              </a:rPr>
              <a:t> times (Ongoing as needed)</a:t>
            </a:r>
          </a:p>
        </p:txBody>
      </p:sp>
      <p:sp>
        <p:nvSpPr>
          <p:cNvPr id="19" name="TextBox 18">
            <a:extLst>
              <a:ext uri="{FF2B5EF4-FFF2-40B4-BE49-F238E27FC236}">
                <a16:creationId xmlns:a16="http://schemas.microsoft.com/office/drawing/2014/main" id="{B998CB99-4912-4626-8F08-7D022528D79C}"/>
              </a:ext>
            </a:extLst>
          </p:cNvPr>
          <p:cNvSpPr txBox="1"/>
          <p:nvPr/>
        </p:nvSpPr>
        <p:spPr>
          <a:xfrm>
            <a:off x="7702214" y="1570145"/>
            <a:ext cx="3407990" cy="954107"/>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Cannot</a:t>
            </a:r>
            <a:r>
              <a:rPr kumimoji="0" lang="en-US" sz="1400" b="0" i="0" u="none" strike="noStrike" kern="1200" cap="none" spc="0" normalizeH="0" baseline="0" noProof="0">
                <a:ln>
                  <a:noFill/>
                </a:ln>
                <a:solidFill>
                  <a:srgbClr val="1A1A1A"/>
                </a:solidFill>
                <a:effectLst/>
                <a:uLnTx/>
                <a:uFillTx/>
                <a:latin typeface="Segoe UI"/>
                <a:ea typeface="+mn-ea"/>
                <a:cs typeface="+mn-cs"/>
              </a:rPr>
              <a:t> change </a:t>
            </a:r>
            <a:r>
              <a:rPr kumimoji="0" lang="en-US" sz="1400" b="1" i="0" u="none" strike="noStrike" kern="1200" cap="none" spc="0" normalizeH="0" baseline="0" noProof="0">
                <a:ln>
                  <a:noFill/>
                </a:ln>
                <a:solidFill>
                  <a:srgbClr val="1A1A1A"/>
                </a:solidFill>
                <a:effectLst/>
                <a:uLnTx/>
                <a:uFillTx/>
                <a:latin typeface="Segoe UI"/>
                <a:ea typeface="+mn-ea"/>
                <a:cs typeface="+mn-cs"/>
              </a:rPr>
              <a:t>definition</a:t>
            </a:r>
            <a:r>
              <a:rPr kumimoji="0" lang="en-US" sz="1400" b="0" i="0" u="none" strike="noStrike" kern="1200" cap="none" spc="0" normalizeH="0" baseline="0" noProof="0">
                <a:ln>
                  <a:noFill/>
                </a:ln>
                <a:solidFill>
                  <a:srgbClr val="1A1A1A"/>
                </a:solidFill>
                <a:effectLst/>
                <a:uLnTx/>
                <a:uFillTx/>
                <a:latin typeface="Segoe UI"/>
                <a:ea typeface="+mn-ea"/>
                <a:cs typeface="+mn-cs"/>
              </a:rPr>
              <a:t> of GDAP request (roles and duration) once customer approves (Contract)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E8FB4702-3661-4AF9-9A28-FBC9065F7A99}"/>
              </a:ext>
            </a:extLst>
          </p:cNvPr>
          <p:cNvSpPr txBox="1"/>
          <p:nvPr/>
        </p:nvSpPr>
        <p:spPr>
          <a:xfrm>
            <a:off x="7566483" y="3871240"/>
            <a:ext cx="3679452" cy="738664"/>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Can be changed by partner </a:t>
            </a:r>
          </a:p>
          <a:p>
            <a:pPr marL="742933"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multiple</a:t>
            </a:r>
            <a:r>
              <a:rPr kumimoji="0" lang="en-US" sz="1400" b="0" i="0" u="none" strike="noStrike" kern="1200" cap="none" spc="0" normalizeH="0" baseline="0" noProof="0">
                <a:ln>
                  <a:noFill/>
                </a:ln>
                <a:solidFill>
                  <a:srgbClr val="1A1A1A"/>
                </a:solidFill>
                <a:effectLst/>
                <a:uLnTx/>
                <a:uFillTx/>
                <a:latin typeface="Segoe UI"/>
                <a:ea typeface="+mn-ea"/>
                <a:cs typeface="+mn-cs"/>
              </a:rPr>
              <a:t> times as needed</a:t>
            </a:r>
          </a:p>
          <a:p>
            <a:pPr marL="742933"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customer reapproval </a:t>
            </a:r>
            <a:r>
              <a:rPr kumimoji="0" lang="en-US" sz="1400" b="1" i="0" u="none" strike="noStrike" kern="1200" cap="none" spc="0" normalizeH="0" baseline="0" noProof="0">
                <a:ln>
                  <a:noFill/>
                </a:ln>
                <a:solidFill>
                  <a:srgbClr val="1A1A1A"/>
                </a:solidFill>
                <a:effectLst/>
                <a:uLnTx/>
                <a:uFillTx/>
                <a:latin typeface="Segoe UI"/>
                <a:ea typeface="+mn-ea"/>
                <a:cs typeface="+mn-cs"/>
              </a:rPr>
              <a:t>not required </a:t>
            </a:r>
          </a:p>
        </p:txBody>
      </p:sp>
      <p:sp>
        <p:nvSpPr>
          <p:cNvPr id="6" name="Arrow: Right 5">
            <a:extLst>
              <a:ext uri="{FF2B5EF4-FFF2-40B4-BE49-F238E27FC236}">
                <a16:creationId xmlns:a16="http://schemas.microsoft.com/office/drawing/2014/main" id="{E2221585-ACEF-45A1-858F-7F708268BDE2}"/>
              </a:ext>
            </a:extLst>
          </p:cNvPr>
          <p:cNvSpPr/>
          <p:nvPr/>
        </p:nvSpPr>
        <p:spPr bwMode="auto">
          <a:xfrm>
            <a:off x="4964197" y="2548981"/>
            <a:ext cx="426244" cy="409525"/>
          </a:xfrm>
          <a:prstGeom prst="rightArrow">
            <a:avLst/>
          </a:prstGeom>
          <a:solidFill>
            <a:srgbClr val="AABE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Right 7">
            <a:extLst>
              <a:ext uri="{FF2B5EF4-FFF2-40B4-BE49-F238E27FC236}">
                <a16:creationId xmlns:a16="http://schemas.microsoft.com/office/drawing/2014/main" id="{9CA169D0-5247-4A32-9BA0-D32FC69DA0A0}"/>
              </a:ext>
            </a:extLst>
          </p:cNvPr>
          <p:cNvSpPr/>
          <p:nvPr/>
        </p:nvSpPr>
        <p:spPr bwMode="auto">
          <a:xfrm rot="5400000">
            <a:off x="6596787" y="3260706"/>
            <a:ext cx="426244" cy="409525"/>
          </a:xfrm>
          <a:prstGeom prst="rightArrow">
            <a:avLst/>
          </a:prstGeom>
          <a:solidFill>
            <a:srgbClr val="AABE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44DB10A1-EE09-45D2-86C2-99BF84351389}"/>
              </a:ext>
            </a:extLst>
          </p:cNvPr>
          <p:cNvSpPr/>
          <p:nvPr/>
        </p:nvSpPr>
        <p:spPr>
          <a:xfrm>
            <a:off x="1069240" y="2204606"/>
            <a:ext cx="136999" cy="1446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val 16">
            <a:extLst>
              <a:ext uri="{FF2B5EF4-FFF2-40B4-BE49-F238E27FC236}">
                <a16:creationId xmlns:a16="http://schemas.microsoft.com/office/drawing/2014/main" id="{3DE9018C-AC2D-43B3-ACCD-6731E3E81497}"/>
              </a:ext>
            </a:extLst>
          </p:cNvPr>
          <p:cNvSpPr/>
          <p:nvPr/>
        </p:nvSpPr>
        <p:spPr>
          <a:xfrm>
            <a:off x="6212393" y="2237055"/>
            <a:ext cx="136999" cy="1446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2</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7AF43460-6386-405E-8706-464CE058FF6F}"/>
              </a:ext>
            </a:extLst>
          </p:cNvPr>
          <p:cNvSpPr/>
          <p:nvPr/>
        </p:nvSpPr>
        <p:spPr>
          <a:xfrm>
            <a:off x="1069240" y="4455627"/>
            <a:ext cx="136999" cy="1446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3</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Oval 22">
            <a:extLst>
              <a:ext uri="{FF2B5EF4-FFF2-40B4-BE49-F238E27FC236}">
                <a16:creationId xmlns:a16="http://schemas.microsoft.com/office/drawing/2014/main" id="{4D794DB5-344C-4A2D-B185-3EC1E71A6645}"/>
              </a:ext>
            </a:extLst>
          </p:cNvPr>
          <p:cNvSpPr/>
          <p:nvPr/>
        </p:nvSpPr>
        <p:spPr>
          <a:xfrm>
            <a:off x="2876817" y="4464911"/>
            <a:ext cx="136999" cy="1446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4</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4">
            <a:extLst>
              <a:ext uri="{FF2B5EF4-FFF2-40B4-BE49-F238E27FC236}">
                <a16:creationId xmlns:a16="http://schemas.microsoft.com/office/drawing/2014/main" id="{FC986867-7B92-4682-9939-D9BE15D5A2E9}"/>
              </a:ext>
            </a:extLst>
          </p:cNvPr>
          <p:cNvSpPr/>
          <p:nvPr/>
        </p:nvSpPr>
        <p:spPr>
          <a:xfrm>
            <a:off x="4503372" y="4456663"/>
            <a:ext cx="136999" cy="1446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5</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176CB967-7287-4880-AE56-7B234FB2A1A4}"/>
              </a:ext>
            </a:extLst>
          </p:cNvPr>
          <p:cNvSpPr/>
          <p:nvPr/>
        </p:nvSpPr>
        <p:spPr bwMode="auto">
          <a:xfrm>
            <a:off x="981304" y="3967769"/>
            <a:ext cx="3207309" cy="1852415"/>
          </a:xfrm>
          <a:prstGeom prst="rect">
            <a:avLst/>
          </a:prstGeom>
          <a:solidFill>
            <a:schemeClr val="accent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AAD Portal</a:t>
            </a:r>
            <a:endParaRPr kumimoji="0" lang="en-US" sz="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199C63DE-FBAE-4C32-92BA-B108159ABA8F}"/>
              </a:ext>
            </a:extLst>
          </p:cNvPr>
          <p:cNvSpPr/>
          <p:nvPr/>
        </p:nvSpPr>
        <p:spPr>
          <a:xfrm>
            <a:off x="6212392" y="4461694"/>
            <a:ext cx="136999" cy="1446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6</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72889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D755-2C3E-1513-9D8E-92685CAD2702}"/>
              </a:ext>
            </a:extLst>
          </p:cNvPr>
          <p:cNvSpPr>
            <a:spLocks noGrp="1"/>
          </p:cNvSpPr>
          <p:nvPr>
            <p:ph type="title"/>
          </p:nvPr>
        </p:nvSpPr>
        <p:spPr/>
        <p:txBody>
          <a:bodyPr/>
          <a:lstStyle/>
          <a:p>
            <a:r>
              <a:rPr lang="en-US" dirty="0"/>
              <a:t>Set up GDAP for your customers (1)</a:t>
            </a:r>
            <a:endParaRPr lang="en-CA" dirty="0"/>
          </a:p>
        </p:txBody>
      </p:sp>
      <p:sp>
        <p:nvSpPr>
          <p:cNvPr id="19" name="TextBox 18">
            <a:extLst>
              <a:ext uri="{FF2B5EF4-FFF2-40B4-BE49-F238E27FC236}">
                <a16:creationId xmlns:a16="http://schemas.microsoft.com/office/drawing/2014/main" id="{4F30A86B-EA2A-7F54-4887-04446FD851BE}"/>
              </a:ext>
            </a:extLst>
          </p:cNvPr>
          <p:cNvSpPr txBox="1"/>
          <p:nvPr/>
        </p:nvSpPr>
        <p:spPr>
          <a:xfrm>
            <a:off x="7466384" y="3272232"/>
            <a:ext cx="2314747" cy="461665"/>
          </a:xfrm>
          <a:prstGeom prst="rect">
            <a:avLst/>
          </a:prstGeom>
          <a:noFill/>
        </p:spPr>
        <p:txBody>
          <a:bodyPr wrap="square">
            <a:spAutoFit/>
          </a:bodyPr>
          <a:lstStyle/>
          <a:p>
            <a:r>
              <a:rPr lang="en-US" sz="2400" b="1" dirty="0"/>
              <a:t>Permissions</a:t>
            </a:r>
            <a:endParaRPr lang="en-CA" b="1" dirty="0"/>
          </a:p>
        </p:txBody>
      </p:sp>
      <p:cxnSp>
        <p:nvCxnSpPr>
          <p:cNvPr id="20" name="Straight Connector 19">
            <a:extLst>
              <a:ext uri="{FF2B5EF4-FFF2-40B4-BE49-F238E27FC236}">
                <a16:creationId xmlns:a16="http://schemas.microsoft.com/office/drawing/2014/main" id="{08CEA189-2C5C-7CD2-04DA-A72A3A6A1097}"/>
              </a:ext>
            </a:extLst>
          </p:cNvPr>
          <p:cNvCxnSpPr>
            <a:cxnSpLocks/>
            <a:stCxn id="3" idx="3"/>
            <a:endCxn id="14" idx="1"/>
          </p:cNvCxnSpPr>
          <p:nvPr/>
        </p:nvCxnSpPr>
        <p:spPr>
          <a:xfrm>
            <a:off x="4637976" y="2694793"/>
            <a:ext cx="2550922" cy="1306909"/>
          </a:xfrm>
          <a:prstGeom prst="line">
            <a:avLst/>
          </a:prstGeom>
          <a:ln w="57150">
            <a:solidFill>
              <a:schemeClr val="accent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33ABC5-07FA-621A-64BC-7FC1DD742C70}"/>
              </a:ext>
            </a:extLst>
          </p:cNvPr>
          <p:cNvCxnSpPr>
            <a:cxnSpLocks/>
            <a:stCxn id="4" idx="3"/>
            <a:endCxn id="14" idx="1"/>
          </p:cNvCxnSpPr>
          <p:nvPr/>
        </p:nvCxnSpPr>
        <p:spPr>
          <a:xfrm flipV="1">
            <a:off x="4637976" y="4001702"/>
            <a:ext cx="2550922" cy="347748"/>
          </a:xfrm>
          <a:prstGeom prst="line">
            <a:avLst/>
          </a:prstGeom>
          <a:ln w="57150">
            <a:solidFill>
              <a:schemeClr val="accent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BC9F8A2-C5CD-CF45-6A31-79BC0F143DE1}"/>
              </a:ext>
            </a:extLst>
          </p:cNvPr>
          <p:cNvCxnSpPr>
            <a:cxnSpLocks/>
            <a:stCxn id="5" idx="3"/>
            <a:endCxn id="14" idx="1"/>
          </p:cNvCxnSpPr>
          <p:nvPr/>
        </p:nvCxnSpPr>
        <p:spPr>
          <a:xfrm flipV="1">
            <a:off x="4691072" y="4001702"/>
            <a:ext cx="2497826" cy="1848695"/>
          </a:xfrm>
          <a:prstGeom prst="line">
            <a:avLst/>
          </a:prstGeom>
          <a:ln w="57150">
            <a:solidFill>
              <a:schemeClr val="accent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BA9372-7259-8791-FF10-68992DF6AA87}"/>
              </a:ext>
            </a:extLst>
          </p:cNvPr>
          <p:cNvSpPr txBox="1"/>
          <p:nvPr/>
        </p:nvSpPr>
        <p:spPr>
          <a:xfrm>
            <a:off x="1166615" y="2079240"/>
            <a:ext cx="3471361" cy="1231106"/>
          </a:xfrm>
          <a:prstGeom prst="rect">
            <a:avLst/>
          </a:prstGeom>
          <a:solidFill>
            <a:schemeClr val="accent2">
              <a:lumMod val="25000"/>
              <a:lumOff val="75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Account Managers</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License Administrator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Message Center Reader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a:t>
            </a:r>
          </a:p>
        </p:txBody>
      </p:sp>
      <p:sp>
        <p:nvSpPr>
          <p:cNvPr id="4" name="TextBox 3">
            <a:extLst>
              <a:ext uri="{FF2B5EF4-FFF2-40B4-BE49-F238E27FC236}">
                <a16:creationId xmlns:a16="http://schemas.microsoft.com/office/drawing/2014/main" id="{E8E4B44D-2D0F-C996-5D8E-4D23BC70C857}"/>
              </a:ext>
            </a:extLst>
          </p:cNvPr>
          <p:cNvSpPr txBox="1"/>
          <p:nvPr/>
        </p:nvSpPr>
        <p:spPr>
          <a:xfrm>
            <a:off x="1166615" y="3733897"/>
            <a:ext cx="3471361" cy="1231106"/>
          </a:xfrm>
          <a:prstGeom prst="rect">
            <a:avLst/>
          </a:prstGeom>
          <a:solidFill>
            <a:schemeClr val="accent2">
              <a:lumMod val="25000"/>
              <a:lumOff val="75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Service desk</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Security Readers</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Helpdesk Administrator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a:t>
            </a:r>
          </a:p>
        </p:txBody>
      </p:sp>
      <p:sp>
        <p:nvSpPr>
          <p:cNvPr id="5" name="TextBox 4">
            <a:extLst>
              <a:ext uri="{FF2B5EF4-FFF2-40B4-BE49-F238E27FC236}">
                <a16:creationId xmlns:a16="http://schemas.microsoft.com/office/drawing/2014/main" id="{C432B4B3-37D0-3D58-7312-5D4FFDC4069E}"/>
              </a:ext>
            </a:extLst>
          </p:cNvPr>
          <p:cNvSpPr txBox="1"/>
          <p:nvPr/>
        </p:nvSpPr>
        <p:spPr>
          <a:xfrm>
            <a:off x="1154818" y="5234844"/>
            <a:ext cx="3536254" cy="1231106"/>
          </a:xfrm>
          <a:prstGeom prst="rect">
            <a:avLst/>
          </a:prstGeom>
          <a:solidFill>
            <a:schemeClr val="accent2">
              <a:lumMod val="25000"/>
              <a:lumOff val="75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Specialists</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Intune Administrator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SharePoint administrator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a:t>
            </a:r>
          </a:p>
        </p:txBody>
      </p:sp>
      <p:sp>
        <p:nvSpPr>
          <p:cNvPr id="6" name="TextBox 5">
            <a:extLst>
              <a:ext uri="{FF2B5EF4-FFF2-40B4-BE49-F238E27FC236}">
                <a16:creationId xmlns:a16="http://schemas.microsoft.com/office/drawing/2014/main" id="{0699DBBE-12C8-7A04-9761-00B498A17866}"/>
              </a:ext>
            </a:extLst>
          </p:cNvPr>
          <p:cNvSpPr txBox="1"/>
          <p:nvPr/>
        </p:nvSpPr>
        <p:spPr>
          <a:xfrm>
            <a:off x="1079601" y="1335802"/>
            <a:ext cx="3223997" cy="461665"/>
          </a:xfrm>
          <a:prstGeom prst="rect">
            <a:avLst/>
          </a:prstGeom>
          <a:noFill/>
        </p:spPr>
        <p:txBody>
          <a:bodyPr wrap="square">
            <a:spAutoFit/>
          </a:bodyPr>
          <a:lstStyle/>
          <a:p>
            <a:r>
              <a:rPr lang="en-US" sz="2400" b="1" dirty="0"/>
              <a:t>Tiers of Permissions</a:t>
            </a:r>
            <a:endParaRPr lang="en-CA" b="1" dirty="0"/>
          </a:p>
        </p:txBody>
      </p:sp>
      <p:sp>
        <p:nvSpPr>
          <p:cNvPr id="14" name="TextBox 13">
            <a:extLst>
              <a:ext uri="{FF2B5EF4-FFF2-40B4-BE49-F238E27FC236}">
                <a16:creationId xmlns:a16="http://schemas.microsoft.com/office/drawing/2014/main" id="{1F191FFA-1866-13FB-447C-001027E319B1}"/>
              </a:ext>
            </a:extLst>
          </p:cNvPr>
          <p:cNvSpPr txBox="1"/>
          <p:nvPr/>
        </p:nvSpPr>
        <p:spPr>
          <a:xfrm>
            <a:off x="7188898" y="3847813"/>
            <a:ext cx="3353033"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CA" dirty="0"/>
              <a:t>Azure AD Built-in Roles</a:t>
            </a:r>
          </a:p>
        </p:txBody>
      </p:sp>
    </p:spTree>
    <p:extLst>
      <p:ext uri="{BB962C8B-B14F-4D97-AF65-F5344CB8AC3E}">
        <p14:creationId xmlns:p14="http://schemas.microsoft.com/office/powerpoint/2010/main" val="62517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D755-2C3E-1513-9D8E-92685CAD2702}"/>
              </a:ext>
            </a:extLst>
          </p:cNvPr>
          <p:cNvSpPr>
            <a:spLocks noGrp="1"/>
          </p:cNvSpPr>
          <p:nvPr>
            <p:ph type="title"/>
          </p:nvPr>
        </p:nvSpPr>
        <p:spPr/>
        <p:txBody>
          <a:bodyPr/>
          <a:lstStyle/>
          <a:p>
            <a:r>
              <a:rPr lang="en-US" dirty="0"/>
              <a:t>Set up GDAP for your customers (2)</a:t>
            </a:r>
            <a:endParaRPr lang="en-CA" dirty="0"/>
          </a:p>
        </p:txBody>
      </p:sp>
      <p:sp>
        <p:nvSpPr>
          <p:cNvPr id="8" name="TextBox 7">
            <a:extLst>
              <a:ext uri="{FF2B5EF4-FFF2-40B4-BE49-F238E27FC236}">
                <a16:creationId xmlns:a16="http://schemas.microsoft.com/office/drawing/2014/main" id="{B2B6DB1A-5A33-B687-66F4-6186EDFD844F}"/>
              </a:ext>
            </a:extLst>
          </p:cNvPr>
          <p:cNvSpPr txBox="1"/>
          <p:nvPr/>
        </p:nvSpPr>
        <p:spPr>
          <a:xfrm>
            <a:off x="1083913" y="1375363"/>
            <a:ext cx="3223997" cy="461665"/>
          </a:xfrm>
          <a:prstGeom prst="rect">
            <a:avLst/>
          </a:prstGeom>
          <a:noFill/>
        </p:spPr>
        <p:txBody>
          <a:bodyPr wrap="square">
            <a:spAutoFit/>
          </a:bodyPr>
          <a:lstStyle/>
          <a:p>
            <a:r>
              <a:rPr lang="en-US" sz="2400" b="1" dirty="0"/>
              <a:t>Tiers of Permissions</a:t>
            </a:r>
            <a:endParaRPr lang="en-CA" b="1" dirty="0"/>
          </a:p>
        </p:txBody>
      </p:sp>
      <p:sp>
        <p:nvSpPr>
          <p:cNvPr id="9" name="TextBox 8">
            <a:extLst>
              <a:ext uri="{FF2B5EF4-FFF2-40B4-BE49-F238E27FC236}">
                <a16:creationId xmlns:a16="http://schemas.microsoft.com/office/drawing/2014/main" id="{E33D90C8-943B-3B93-FCFE-ED410017DD69}"/>
              </a:ext>
            </a:extLst>
          </p:cNvPr>
          <p:cNvSpPr txBox="1"/>
          <p:nvPr/>
        </p:nvSpPr>
        <p:spPr>
          <a:xfrm>
            <a:off x="7073774" y="1273822"/>
            <a:ext cx="3223997" cy="461665"/>
          </a:xfrm>
          <a:prstGeom prst="rect">
            <a:avLst/>
          </a:prstGeom>
          <a:noFill/>
        </p:spPr>
        <p:txBody>
          <a:bodyPr wrap="square">
            <a:spAutoFit/>
          </a:bodyPr>
          <a:lstStyle/>
          <a:p>
            <a:r>
              <a:rPr lang="en-US" sz="2400" b="1" dirty="0"/>
              <a:t>GDAP Templates</a:t>
            </a:r>
            <a:endParaRPr lang="en-CA" b="1" dirty="0"/>
          </a:p>
        </p:txBody>
      </p:sp>
      <p:sp>
        <p:nvSpPr>
          <p:cNvPr id="10" name="TextBox 9">
            <a:extLst>
              <a:ext uri="{FF2B5EF4-FFF2-40B4-BE49-F238E27FC236}">
                <a16:creationId xmlns:a16="http://schemas.microsoft.com/office/drawing/2014/main" id="{101E6BEA-0701-897E-F0B1-D57DA8741FD3}"/>
              </a:ext>
            </a:extLst>
          </p:cNvPr>
          <p:cNvSpPr txBox="1"/>
          <p:nvPr/>
        </p:nvSpPr>
        <p:spPr>
          <a:xfrm>
            <a:off x="6834573" y="1992202"/>
            <a:ext cx="3073563" cy="615553"/>
          </a:xfrm>
          <a:prstGeom prst="rect">
            <a:avLst/>
          </a:prstGeom>
          <a:solidFill>
            <a:srgbClr val="FFB900"/>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Silver Service Tier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Service Desk</a:t>
            </a:r>
          </a:p>
        </p:txBody>
      </p:sp>
      <p:sp>
        <p:nvSpPr>
          <p:cNvPr id="11" name="TextBox 10">
            <a:extLst>
              <a:ext uri="{FF2B5EF4-FFF2-40B4-BE49-F238E27FC236}">
                <a16:creationId xmlns:a16="http://schemas.microsoft.com/office/drawing/2014/main" id="{E20DDBB3-61E1-6E8C-B887-C76F934FD4CF}"/>
              </a:ext>
            </a:extLst>
          </p:cNvPr>
          <p:cNvSpPr txBox="1"/>
          <p:nvPr/>
        </p:nvSpPr>
        <p:spPr>
          <a:xfrm>
            <a:off x="6834572" y="3290641"/>
            <a:ext cx="3073563" cy="923330"/>
          </a:xfrm>
          <a:prstGeom prst="rect">
            <a:avLst/>
          </a:prstGeom>
          <a:solidFill>
            <a:srgbClr val="FFB900"/>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Bronze Service Tier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Account Managers</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Service Desk</a:t>
            </a:r>
          </a:p>
        </p:txBody>
      </p:sp>
      <p:sp>
        <p:nvSpPr>
          <p:cNvPr id="12" name="TextBox 11">
            <a:extLst>
              <a:ext uri="{FF2B5EF4-FFF2-40B4-BE49-F238E27FC236}">
                <a16:creationId xmlns:a16="http://schemas.microsoft.com/office/drawing/2014/main" id="{5C8E00AF-A40E-6468-DA8A-287A72043D8A}"/>
              </a:ext>
            </a:extLst>
          </p:cNvPr>
          <p:cNvSpPr txBox="1"/>
          <p:nvPr/>
        </p:nvSpPr>
        <p:spPr>
          <a:xfrm>
            <a:off x="6834572" y="4860426"/>
            <a:ext cx="3073563" cy="1231106"/>
          </a:xfrm>
          <a:prstGeom prst="rect">
            <a:avLst/>
          </a:prstGeom>
          <a:solidFill>
            <a:srgbClr val="FFB900"/>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Gold Service Tier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Account Managers</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Specialists</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Escalation Engineers</a:t>
            </a:r>
          </a:p>
        </p:txBody>
      </p:sp>
      <p:sp>
        <p:nvSpPr>
          <p:cNvPr id="13" name="TextBox 12">
            <a:extLst>
              <a:ext uri="{FF2B5EF4-FFF2-40B4-BE49-F238E27FC236}">
                <a16:creationId xmlns:a16="http://schemas.microsoft.com/office/drawing/2014/main" id="{B879EE6C-03E7-ABF1-F660-ECF46850F1EA}"/>
              </a:ext>
            </a:extLst>
          </p:cNvPr>
          <p:cNvSpPr txBox="1"/>
          <p:nvPr/>
        </p:nvSpPr>
        <p:spPr>
          <a:xfrm>
            <a:off x="1024915" y="2589977"/>
            <a:ext cx="3471361" cy="307777"/>
          </a:xfrm>
          <a:prstGeom prst="rect">
            <a:avLst/>
          </a:prstGeom>
          <a:solidFill>
            <a:schemeClr val="accent2">
              <a:lumMod val="25000"/>
              <a:lumOff val="75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Account Managers</a:t>
            </a:r>
          </a:p>
        </p:txBody>
      </p:sp>
      <p:sp>
        <p:nvSpPr>
          <p:cNvPr id="3" name="TextBox 2">
            <a:extLst>
              <a:ext uri="{FF2B5EF4-FFF2-40B4-BE49-F238E27FC236}">
                <a16:creationId xmlns:a16="http://schemas.microsoft.com/office/drawing/2014/main" id="{649C4388-85F4-BAEE-99B3-A00D86FF2335}"/>
              </a:ext>
            </a:extLst>
          </p:cNvPr>
          <p:cNvSpPr txBox="1"/>
          <p:nvPr/>
        </p:nvSpPr>
        <p:spPr>
          <a:xfrm>
            <a:off x="1024915" y="3254854"/>
            <a:ext cx="3471361" cy="307777"/>
          </a:xfrm>
          <a:prstGeom prst="rect">
            <a:avLst/>
          </a:prstGeom>
          <a:solidFill>
            <a:schemeClr val="accent2">
              <a:lumMod val="25000"/>
              <a:lumOff val="75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Service Desk</a:t>
            </a:r>
          </a:p>
        </p:txBody>
      </p:sp>
      <p:sp>
        <p:nvSpPr>
          <p:cNvPr id="6" name="TextBox 5">
            <a:extLst>
              <a:ext uri="{FF2B5EF4-FFF2-40B4-BE49-F238E27FC236}">
                <a16:creationId xmlns:a16="http://schemas.microsoft.com/office/drawing/2014/main" id="{018DF623-9A7C-2058-E527-1B725A0F0FD9}"/>
              </a:ext>
            </a:extLst>
          </p:cNvPr>
          <p:cNvSpPr txBox="1"/>
          <p:nvPr/>
        </p:nvSpPr>
        <p:spPr>
          <a:xfrm>
            <a:off x="1024916" y="5168202"/>
            <a:ext cx="3471361" cy="307777"/>
          </a:xfrm>
          <a:prstGeom prst="rect">
            <a:avLst/>
          </a:prstGeom>
          <a:solidFill>
            <a:schemeClr val="accent2">
              <a:lumMod val="25000"/>
              <a:lumOff val="75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JIT Only</a:t>
            </a:r>
          </a:p>
        </p:txBody>
      </p:sp>
      <p:sp>
        <p:nvSpPr>
          <p:cNvPr id="7" name="TextBox 6">
            <a:extLst>
              <a:ext uri="{FF2B5EF4-FFF2-40B4-BE49-F238E27FC236}">
                <a16:creationId xmlns:a16="http://schemas.microsoft.com/office/drawing/2014/main" id="{EC4B3EEF-4632-D93F-D898-C3AE988A30C3}"/>
              </a:ext>
            </a:extLst>
          </p:cNvPr>
          <p:cNvSpPr txBox="1"/>
          <p:nvPr/>
        </p:nvSpPr>
        <p:spPr>
          <a:xfrm>
            <a:off x="1024915" y="3838448"/>
            <a:ext cx="3471361" cy="307777"/>
          </a:xfrm>
          <a:prstGeom prst="rect">
            <a:avLst/>
          </a:prstGeom>
          <a:solidFill>
            <a:schemeClr val="accent2">
              <a:lumMod val="25000"/>
              <a:lumOff val="75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Specialists</a:t>
            </a:r>
          </a:p>
        </p:txBody>
      </p:sp>
      <p:sp>
        <p:nvSpPr>
          <p:cNvPr id="14" name="TextBox 13">
            <a:extLst>
              <a:ext uri="{FF2B5EF4-FFF2-40B4-BE49-F238E27FC236}">
                <a16:creationId xmlns:a16="http://schemas.microsoft.com/office/drawing/2014/main" id="{E9939CAA-0AFA-F17D-CE5E-F8CA687E09E4}"/>
              </a:ext>
            </a:extLst>
          </p:cNvPr>
          <p:cNvSpPr txBox="1"/>
          <p:nvPr/>
        </p:nvSpPr>
        <p:spPr>
          <a:xfrm>
            <a:off x="1024915" y="4491380"/>
            <a:ext cx="3471361" cy="307777"/>
          </a:xfrm>
          <a:prstGeom prst="rect">
            <a:avLst/>
          </a:prstGeom>
          <a:solidFill>
            <a:schemeClr val="accent2">
              <a:lumMod val="25000"/>
              <a:lumOff val="75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Escalation Engineers</a:t>
            </a:r>
          </a:p>
        </p:txBody>
      </p:sp>
      <p:cxnSp>
        <p:nvCxnSpPr>
          <p:cNvPr id="19" name="Straight Connector 18">
            <a:extLst>
              <a:ext uri="{FF2B5EF4-FFF2-40B4-BE49-F238E27FC236}">
                <a16:creationId xmlns:a16="http://schemas.microsoft.com/office/drawing/2014/main" id="{CFBEBAD5-1035-5D76-3F27-15D47FDEC66F}"/>
              </a:ext>
            </a:extLst>
          </p:cNvPr>
          <p:cNvCxnSpPr>
            <a:cxnSpLocks/>
            <a:endCxn id="3" idx="3"/>
          </p:cNvCxnSpPr>
          <p:nvPr/>
        </p:nvCxnSpPr>
        <p:spPr>
          <a:xfrm flipH="1">
            <a:off x="4496276" y="2418735"/>
            <a:ext cx="2388271" cy="990008"/>
          </a:xfrm>
          <a:prstGeom prst="line">
            <a:avLst/>
          </a:prstGeom>
          <a:ln w="571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419444-6903-4D51-0926-C98290855FE7}"/>
              </a:ext>
            </a:extLst>
          </p:cNvPr>
          <p:cNvCxnSpPr>
            <a:cxnSpLocks/>
            <a:stCxn id="11" idx="1"/>
            <a:endCxn id="13" idx="3"/>
          </p:cNvCxnSpPr>
          <p:nvPr/>
        </p:nvCxnSpPr>
        <p:spPr>
          <a:xfrm flipH="1" flipV="1">
            <a:off x="4496276" y="2743866"/>
            <a:ext cx="2338296" cy="1008440"/>
          </a:xfrm>
          <a:prstGeom prst="line">
            <a:avLst/>
          </a:prstGeom>
          <a:ln w="57150">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451644-47C3-0C55-016A-20FABBCE5DF2}"/>
              </a:ext>
            </a:extLst>
          </p:cNvPr>
          <p:cNvCxnSpPr>
            <a:cxnSpLocks/>
            <a:endCxn id="3" idx="3"/>
          </p:cNvCxnSpPr>
          <p:nvPr/>
        </p:nvCxnSpPr>
        <p:spPr>
          <a:xfrm flipH="1" flipV="1">
            <a:off x="4496276" y="3408743"/>
            <a:ext cx="2388271" cy="673611"/>
          </a:xfrm>
          <a:prstGeom prst="line">
            <a:avLst/>
          </a:prstGeom>
          <a:ln w="57150">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2CA38D2-C86D-F7D4-735D-F576EDF638AE}"/>
              </a:ext>
            </a:extLst>
          </p:cNvPr>
          <p:cNvCxnSpPr>
            <a:cxnSpLocks/>
            <a:endCxn id="7" idx="3"/>
          </p:cNvCxnSpPr>
          <p:nvPr/>
        </p:nvCxnSpPr>
        <p:spPr>
          <a:xfrm flipH="1" flipV="1">
            <a:off x="4496276" y="3992337"/>
            <a:ext cx="2338296" cy="1637531"/>
          </a:xfrm>
          <a:prstGeom prst="line">
            <a:avLst/>
          </a:prstGeom>
          <a:ln w="57150">
            <a:solidFill>
              <a:srgbClr val="0078D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2E4EBF-AB21-0A51-3C93-7DB6DC61E761}"/>
              </a:ext>
            </a:extLst>
          </p:cNvPr>
          <p:cNvCxnSpPr>
            <a:cxnSpLocks/>
            <a:endCxn id="14" idx="3"/>
          </p:cNvCxnSpPr>
          <p:nvPr/>
        </p:nvCxnSpPr>
        <p:spPr>
          <a:xfrm flipH="1" flipV="1">
            <a:off x="4496276" y="4645269"/>
            <a:ext cx="2388271" cy="1254086"/>
          </a:xfrm>
          <a:prstGeom prst="line">
            <a:avLst/>
          </a:prstGeom>
          <a:ln w="57150">
            <a:solidFill>
              <a:srgbClr val="0078D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9A3D14-8134-E811-9459-978FD1F153D3}"/>
              </a:ext>
            </a:extLst>
          </p:cNvPr>
          <p:cNvCxnSpPr>
            <a:cxnSpLocks/>
            <a:endCxn id="13" idx="3"/>
          </p:cNvCxnSpPr>
          <p:nvPr/>
        </p:nvCxnSpPr>
        <p:spPr>
          <a:xfrm flipH="1" flipV="1">
            <a:off x="4496276" y="2743866"/>
            <a:ext cx="2338296" cy="2519704"/>
          </a:xfrm>
          <a:prstGeom prst="line">
            <a:avLst/>
          </a:prstGeom>
          <a:ln w="57150">
            <a:solidFill>
              <a:srgbClr val="0078D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637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D437B8-6684-F6D8-7798-2117EF4AA78F}"/>
              </a:ext>
            </a:extLst>
          </p:cNvPr>
          <p:cNvSpPr txBox="1"/>
          <p:nvPr/>
        </p:nvSpPr>
        <p:spPr>
          <a:xfrm>
            <a:off x="4828872" y="2133703"/>
            <a:ext cx="3073563" cy="615553"/>
          </a:xfrm>
          <a:prstGeom prst="rect">
            <a:avLst/>
          </a:prstGeom>
          <a:solidFill>
            <a:srgbClr val="FFB900"/>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Silver Service Tier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Service Desk</a:t>
            </a:r>
          </a:p>
        </p:txBody>
      </p:sp>
      <p:sp>
        <p:nvSpPr>
          <p:cNvPr id="7" name="TextBox 6">
            <a:extLst>
              <a:ext uri="{FF2B5EF4-FFF2-40B4-BE49-F238E27FC236}">
                <a16:creationId xmlns:a16="http://schemas.microsoft.com/office/drawing/2014/main" id="{7F79AFE1-F8D6-EC22-429B-AAE363BF8DFB}"/>
              </a:ext>
            </a:extLst>
          </p:cNvPr>
          <p:cNvSpPr txBox="1"/>
          <p:nvPr/>
        </p:nvSpPr>
        <p:spPr>
          <a:xfrm>
            <a:off x="4828871" y="3432142"/>
            <a:ext cx="3073563" cy="923330"/>
          </a:xfrm>
          <a:prstGeom prst="rect">
            <a:avLst/>
          </a:prstGeom>
          <a:solidFill>
            <a:srgbClr val="FFB900"/>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Bronze Service Tier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Account Managers</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Service Desk</a:t>
            </a:r>
          </a:p>
        </p:txBody>
      </p:sp>
      <p:sp>
        <p:nvSpPr>
          <p:cNvPr id="2" name="Title 1">
            <a:extLst>
              <a:ext uri="{FF2B5EF4-FFF2-40B4-BE49-F238E27FC236}">
                <a16:creationId xmlns:a16="http://schemas.microsoft.com/office/drawing/2014/main" id="{D4F0D755-2C3E-1513-9D8E-92685CAD2702}"/>
              </a:ext>
            </a:extLst>
          </p:cNvPr>
          <p:cNvSpPr>
            <a:spLocks noGrp="1"/>
          </p:cNvSpPr>
          <p:nvPr>
            <p:ph type="title"/>
          </p:nvPr>
        </p:nvSpPr>
        <p:spPr/>
        <p:txBody>
          <a:bodyPr/>
          <a:lstStyle/>
          <a:p>
            <a:r>
              <a:rPr lang="en-US" dirty="0"/>
              <a:t>Set up GDAP for your customers (3)</a:t>
            </a:r>
            <a:endParaRPr lang="en-CA" dirty="0"/>
          </a:p>
        </p:txBody>
      </p:sp>
      <p:sp>
        <p:nvSpPr>
          <p:cNvPr id="9" name="TextBox 8">
            <a:extLst>
              <a:ext uri="{FF2B5EF4-FFF2-40B4-BE49-F238E27FC236}">
                <a16:creationId xmlns:a16="http://schemas.microsoft.com/office/drawing/2014/main" id="{E33D90C8-943B-3B93-FCFE-ED410017DD69}"/>
              </a:ext>
            </a:extLst>
          </p:cNvPr>
          <p:cNvSpPr txBox="1"/>
          <p:nvPr/>
        </p:nvSpPr>
        <p:spPr>
          <a:xfrm>
            <a:off x="4816160" y="1401561"/>
            <a:ext cx="3223997" cy="461665"/>
          </a:xfrm>
          <a:prstGeom prst="rect">
            <a:avLst/>
          </a:prstGeom>
          <a:noFill/>
        </p:spPr>
        <p:txBody>
          <a:bodyPr wrap="square">
            <a:spAutoFit/>
          </a:bodyPr>
          <a:lstStyle/>
          <a:p>
            <a:r>
              <a:rPr lang="en-US" sz="2400" b="1" dirty="0"/>
              <a:t>GDAP Templates</a:t>
            </a:r>
            <a:endParaRPr lang="en-CA" b="1" dirty="0"/>
          </a:p>
        </p:txBody>
      </p:sp>
      <p:sp>
        <p:nvSpPr>
          <p:cNvPr id="12" name="TextBox 11">
            <a:extLst>
              <a:ext uri="{FF2B5EF4-FFF2-40B4-BE49-F238E27FC236}">
                <a16:creationId xmlns:a16="http://schemas.microsoft.com/office/drawing/2014/main" id="{5C8E00AF-A40E-6468-DA8A-287A72043D8A}"/>
              </a:ext>
            </a:extLst>
          </p:cNvPr>
          <p:cNvSpPr txBox="1"/>
          <p:nvPr/>
        </p:nvSpPr>
        <p:spPr>
          <a:xfrm>
            <a:off x="4828872" y="4929397"/>
            <a:ext cx="3073563" cy="1231106"/>
          </a:xfrm>
          <a:prstGeom prst="rect">
            <a:avLst/>
          </a:prstGeom>
          <a:solidFill>
            <a:srgbClr val="FFB900"/>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Gold Service Tier</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Account Managers</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Service Desk</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Specialists</a:t>
            </a:r>
          </a:p>
        </p:txBody>
      </p:sp>
      <p:sp>
        <p:nvSpPr>
          <p:cNvPr id="14" name="TextBox 13">
            <a:extLst>
              <a:ext uri="{FF2B5EF4-FFF2-40B4-BE49-F238E27FC236}">
                <a16:creationId xmlns:a16="http://schemas.microsoft.com/office/drawing/2014/main" id="{2B3993FD-64C5-8C84-195C-6C269BB21EA9}"/>
              </a:ext>
            </a:extLst>
          </p:cNvPr>
          <p:cNvSpPr txBox="1"/>
          <p:nvPr/>
        </p:nvSpPr>
        <p:spPr>
          <a:xfrm>
            <a:off x="8812053" y="1342918"/>
            <a:ext cx="3073563" cy="461665"/>
          </a:xfrm>
          <a:prstGeom prst="rect">
            <a:avLst/>
          </a:prstGeom>
          <a:noFill/>
        </p:spPr>
        <p:txBody>
          <a:bodyPr wrap="square">
            <a:spAutoFit/>
          </a:bodyPr>
          <a:lstStyle>
            <a:defPPr>
              <a:defRPr lang="en-US"/>
            </a:defPPr>
            <a:lvl1pPr>
              <a:defRPr sz="2400" b="1"/>
            </a:lvl1pPr>
          </a:lstStyle>
          <a:p>
            <a:r>
              <a:rPr lang="en-US" dirty="0"/>
              <a:t>Customer Tenants</a:t>
            </a:r>
            <a:endParaRPr lang="en-CA" dirty="0"/>
          </a:p>
        </p:txBody>
      </p:sp>
      <p:sp>
        <p:nvSpPr>
          <p:cNvPr id="15" name="TextBox 14">
            <a:extLst>
              <a:ext uri="{FF2B5EF4-FFF2-40B4-BE49-F238E27FC236}">
                <a16:creationId xmlns:a16="http://schemas.microsoft.com/office/drawing/2014/main" id="{3093981E-0CC3-C661-1B96-B3B866AF10D0}"/>
              </a:ext>
            </a:extLst>
          </p:cNvPr>
          <p:cNvSpPr txBox="1"/>
          <p:nvPr/>
        </p:nvSpPr>
        <p:spPr>
          <a:xfrm>
            <a:off x="9199035" y="2133703"/>
            <a:ext cx="1690000"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cxnSp>
        <p:nvCxnSpPr>
          <p:cNvPr id="4" name="Straight Connector 3">
            <a:extLst>
              <a:ext uri="{FF2B5EF4-FFF2-40B4-BE49-F238E27FC236}">
                <a16:creationId xmlns:a16="http://schemas.microsoft.com/office/drawing/2014/main" id="{17C8D08F-96B8-19C4-1022-AD973A23883E}"/>
              </a:ext>
            </a:extLst>
          </p:cNvPr>
          <p:cNvCxnSpPr>
            <a:cxnSpLocks/>
            <a:endCxn id="15" idx="1"/>
          </p:cNvCxnSpPr>
          <p:nvPr/>
        </p:nvCxnSpPr>
        <p:spPr>
          <a:xfrm flipV="1">
            <a:off x="7940823" y="2287592"/>
            <a:ext cx="1258212" cy="13263"/>
          </a:xfrm>
          <a:prstGeom prst="line">
            <a:avLst/>
          </a:prstGeom>
          <a:ln w="57150">
            <a:solidFill>
              <a:schemeClr val="accent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F49F30-0CDA-2938-48CB-C7DFE5CC436A}"/>
              </a:ext>
            </a:extLst>
          </p:cNvPr>
          <p:cNvCxnSpPr>
            <a:cxnSpLocks/>
            <a:endCxn id="31" idx="1"/>
          </p:cNvCxnSpPr>
          <p:nvPr/>
        </p:nvCxnSpPr>
        <p:spPr>
          <a:xfrm flipV="1">
            <a:off x="7940823" y="3611252"/>
            <a:ext cx="1258212" cy="13659"/>
          </a:xfrm>
          <a:prstGeom prst="line">
            <a:avLst/>
          </a:prstGeom>
          <a:ln w="57150">
            <a:solidFill>
              <a:schemeClr val="accent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1BC714-5B3E-413F-CDF8-8E3C50D2E5DD}"/>
              </a:ext>
            </a:extLst>
          </p:cNvPr>
          <p:cNvCxnSpPr>
            <a:cxnSpLocks/>
            <a:endCxn id="37" idx="1"/>
          </p:cNvCxnSpPr>
          <p:nvPr/>
        </p:nvCxnSpPr>
        <p:spPr>
          <a:xfrm>
            <a:off x="7940823" y="5145598"/>
            <a:ext cx="1258211" cy="0"/>
          </a:xfrm>
          <a:prstGeom prst="line">
            <a:avLst/>
          </a:prstGeom>
          <a:ln w="57150">
            <a:solidFill>
              <a:schemeClr val="accent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9A5826B-CFE1-87FC-6769-A7460571055A}"/>
              </a:ext>
            </a:extLst>
          </p:cNvPr>
          <p:cNvSpPr txBox="1"/>
          <p:nvPr/>
        </p:nvSpPr>
        <p:spPr>
          <a:xfrm>
            <a:off x="9351435" y="2286103"/>
            <a:ext cx="1690000"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25" name="TextBox 24">
            <a:extLst>
              <a:ext uri="{FF2B5EF4-FFF2-40B4-BE49-F238E27FC236}">
                <a16:creationId xmlns:a16="http://schemas.microsoft.com/office/drawing/2014/main" id="{C1969DF4-16BD-FA82-FD2E-A14ECD14A92F}"/>
              </a:ext>
            </a:extLst>
          </p:cNvPr>
          <p:cNvSpPr txBox="1"/>
          <p:nvPr/>
        </p:nvSpPr>
        <p:spPr>
          <a:xfrm>
            <a:off x="9503835" y="2438503"/>
            <a:ext cx="1690000"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26" name="TextBox 25">
            <a:extLst>
              <a:ext uri="{FF2B5EF4-FFF2-40B4-BE49-F238E27FC236}">
                <a16:creationId xmlns:a16="http://schemas.microsoft.com/office/drawing/2014/main" id="{CD14D307-E2E0-63A0-E462-BA9A3E7B580F}"/>
              </a:ext>
            </a:extLst>
          </p:cNvPr>
          <p:cNvSpPr txBox="1"/>
          <p:nvPr/>
        </p:nvSpPr>
        <p:spPr>
          <a:xfrm>
            <a:off x="9656235" y="2590903"/>
            <a:ext cx="1690000"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27" name="TextBox 26">
            <a:extLst>
              <a:ext uri="{FF2B5EF4-FFF2-40B4-BE49-F238E27FC236}">
                <a16:creationId xmlns:a16="http://schemas.microsoft.com/office/drawing/2014/main" id="{ECFC4374-1ACB-FA5E-9CDA-4333A8D09AA7}"/>
              </a:ext>
            </a:extLst>
          </p:cNvPr>
          <p:cNvSpPr txBox="1"/>
          <p:nvPr/>
        </p:nvSpPr>
        <p:spPr>
          <a:xfrm>
            <a:off x="9808635" y="2743303"/>
            <a:ext cx="1690000"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28" name="TextBox 27">
            <a:extLst>
              <a:ext uri="{FF2B5EF4-FFF2-40B4-BE49-F238E27FC236}">
                <a16:creationId xmlns:a16="http://schemas.microsoft.com/office/drawing/2014/main" id="{AEC5E322-3688-37D7-66D7-47CAA2836092}"/>
              </a:ext>
            </a:extLst>
          </p:cNvPr>
          <p:cNvSpPr txBox="1"/>
          <p:nvPr/>
        </p:nvSpPr>
        <p:spPr>
          <a:xfrm>
            <a:off x="9961035" y="2895703"/>
            <a:ext cx="1690000"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31" name="TextBox 30">
            <a:extLst>
              <a:ext uri="{FF2B5EF4-FFF2-40B4-BE49-F238E27FC236}">
                <a16:creationId xmlns:a16="http://schemas.microsoft.com/office/drawing/2014/main" id="{A2FA1968-00AE-A1CF-CFC2-B6B097461E61}"/>
              </a:ext>
            </a:extLst>
          </p:cNvPr>
          <p:cNvSpPr txBox="1"/>
          <p:nvPr/>
        </p:nvSpPr>
        <p:spPr>
          <a:xfrm>
            <a:off x="9199035" y="3457363"/>
            <a:ext cx="1690000"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32" name="TextBox 31">
            <a:extLst>
              <a:ext uri="{FF2B5EF4-FFF2-40B4-BE49-F238E27FC236}">
                <a16:creationId xmlns:a16="http://schemas.microsoft.com/office/drawing/2014/main" id="{B97F07D3-D7D5-883F-CC2A-BCF60AB1AB32}"/>
              </a:ext>
            </a:extLst>
          </p:cNvPr>
          <p:cNvSpPr txBox="1"/>
          <p:nvPr/>
        </p:nvSpPr>
        <p:spPr>
          <a:xfrm>
            <a:off x="9351435" y="3609763"/>
            <a:ext cx="1690000"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33" name="TextBox 32">
            <a:extLst>
              <a:ext uri="{FF2B5EF4-FFF2-40B4-BE49-F238E27FC236}">
                <a16:creationId xmlns:a16="http://schemas.microsoft.com/office/drawing/2014/main" id="{671FE354-7FC4-8E45-9A51-B8E8A1BDE39A}"/>
              </a:ext>
            </a:extLst>
          </p:cNvPr>
          <p:cNvSpPr txBox="1"/>
          <p:nvPr/>
        </p:nvSpPr>
        <p:spPr>
          <a:xfrm>
            <a:off x="9503835" y="3762163"/>
            <a:ext cx="1690000"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37" name="TextBox 36">
            <a:extLst>
              <a:ext uri="{FF2B5EF4-FFF2-40B4-BE49-F238E27FC236}">
                <a16:creationId xmlns:a16="http://schemas.microsoft.com/office/drawing/2014/main" id="{511F3C3A-B37A-B017-0889-7E251DE17243}"/>
              </a:ext>
            </a:extLst>
          </p:cNvPr>
          <p:cNvSpPr txBox="1"/>
          <p:nvPr/>
        </p:nvSpPr>
        <p:spPr>
          <a:xfrm>
            <a:off x="9199034" y="4991709"/>
            <a:ext cx="1537601"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39" name="TextBox 38">
            <a:extLst>
              <a:ext uri="{FF2B5EF4-FFF2-40B4-BE49-F238E27FC236}">
                <a16:creationId xmlns:a16="http://schemas.microsoft.com/office/drawing/2014/main" id="{87C45AD1-7C33-246A-A37E-0EA382EAC3BA}"/>
              </a:ext>
            </a:extLst>
          </p:cNvPr>
          <p:cNvSpPr txBox="1"/>
          <p:nvPr/>
        </p:nvSpPr>
        <p:spPr>
          <a:xfrm>
            <a:off x="9351434" y="5144109"/>
            <a:ext cx="1537601" cy="307777"/>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Customer</a:t>
            </a:r>
          </a:p>
        </p:txBody>
      </p:sp>
      <p:sp>
        <p:nvSpPr>
          <p:cNvPr id="13" name="TextBox 12">
            <a:extLst>
              <a:ext uri="{FF2B5EF4-FFF2-40B4-BE49-F238E27FC236}">
                <a16:creationId xmlns:a16="http://schemas.microsoft.com/office/drawing/2014/main" id="{3F8C8D71-24F9-E23C-B0AE-F6400670E613}"/>
              </a:ext>
            </a:extLst>
          </p:cNvPr>
          <p:cNvSpPr txBox="1"/>
          <p:nvPr/>
        </p:nvSpPr>
        <p:spPr>
          <a:xfrm>
            <a:off x="112753" y="1425059"/>
            <a:ext cx="4039092" cy="461665"/>
          </a:xfrm>
          <a:prstGeom prst="rect">
            <a:avLst/>
          </a:prstGeom>
          <a:noFill/>
        </p:spPr>
        <p:txBody>
          <a:bodyPr wrap="square">
            <a:spAutoFit/>
          </a:bodyPr>
          <a:lstStyle>
            <a:defPPr>
              <a:defRPr lang="en-US"/>
            </a:defPPr>
            <a:lvl1pPr>
              <a:defRPr sz="2400" b="1"/>
            </a:lvl1pPr>
          </a:lstStyle>
          <a:p>
            <a:r>
              <a:rPr lang="en-US" dirty="0"/>
              <a:t>Security Groups/users</a:t>
            </a:r>
            <a:endParaRPr lang="en-CA" dirty="0"/>
          </a:p>
        </p:txBody>
      </p:sp>
      <p:cxnSp>
        <p:nvCxnSpPr>
          <p:cNvPr id="20" name="Straight Connector 19">
            <a:extLst>
              <a:ext uri="{FF2B5EF4-FFF2-40B4-BE49-F238E27FC236}">
                <a16:creationId xmlns:a16="http://schemas.microsoft.com/office/drawing/2014/main" id="{5513783C-9CC0-7A70-060F-EA9CC06C79C8}"/>
              </a:ext>
            </a:extLst>
          </p:cNvPr>
          <p:cNvCxnSpPr>
            <a:cxnSpLocks/>
          </p:cNvCxnSpPr>
          <p:nvPr/>
        </p:nvCxnSpPr>
        <p:spPr>
          <a:xfrm flipH="1">
            <a:off x="3403609" y="2622942"/>
            <a:ext cx="1434637" cy="889175"/>
          </a:xfrm>
          <a:prstGeom prst="line">
            <a:avLst/>
          </a:prstGeom>
          <a:ln w="5715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5B108A-1B27-7668-1F3E-C5DB888E83D3}"/>
              </a:ext>
            </a:extLst>
          </p:cNvPr>
          <p:cNvCxnSpPr>
            <a:cxnSpLocks/>
            <a:endCxn id="17" idx="3"/>
          </p:cNvCxnSpPr>
          <p:nvPr/>
        </p:nvCxnSpPr>
        <p:spPr>
          <a:xfrm flipH="1" flipV="1">
            <a:off x="3479810" y="3883589"/>
            <a:ext cx="1358436" cy="236760"/>
          </a:xfrm>
          <a:prstGeom prst="line">
            <a:avLst/>
          </a:prstGeom>
          <a:ln w="57150">
            <a:solidFill>
              <a:schemeClr val="accent2">
                <a:lumMod val="75000"/>
                <a:lumOff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0B88AD3-A0C0-93B2-BCDF-5B55B565C275}"/>
              </a:ext>
            </a:extLst>
          </p:cNvPr>
          <p:cNvCxnSpPr>
            <a:cxnSpLocks/>
            <a:endCxn id="16" idx="3"/>
          </p:cNvCxnSpPr>
          <p:nvPr/>
        </p:nvCxnSpPr>
        <p:spPr>
          <a:xfrm flipH="1" flipV="1">
            <a:off x="3479811" y="2585150"/>
            <a:ext cx="1351275" cy="1298438"/>
          </a:xfrm>
          <a:prstGeom prst="line">
            <a:avLst/>
          </a:prstGeom>
          <a:ln w="57150">
            <a:solidFill>
              <a:schemeClr val="accent2">
                <a:lumMod val="75000"/>
                <a:lumOff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4818469-4F6E-C1BF-EAD5-0F2398E8BF7C}"/>
              </a:ext>
            </a:extLst>
          </p:cNvPr>
          <p:cNvCxnSpPr>
            <a:cxnSpLocks/>
            <a:stCxn id="12" idx="1"/>
          </p:cNvCxnSpPr>
          <p:nvPr/>
        </p:nvCxnSpPr>
        <p:spPr>
          <a:xfrm flipH="1" flipV="1">
            <a:off x="3499005" y="3990808"/>
            <a:ext cx="1329867" cy="1554142"/>
          </a:xfrm>
          <a:prstGeom prst="line">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EAAFB-26E8-C87F-D9B0-9A2F4EBFF0E6}"/>
              </a:ext>
            </a:extLst>
          </p:cNvPr>
          <p:cNvCxnSpPr>
            <a:cxnSpLocks/>
            <a:stCxn id="12" idx="1"/>
          </p:cNvCxnSpPr>
          <p:nvPr/>
        </p:nvCxnSpPr>
        <p:spPr>
          <a:xfrm flipH="1" flipV="1">
            <a:off x="3420189" y="2859703"/>
            <a:ext cx="1408683" cy="2685247"/>
          </a:xfrm>
          <a:prstGeom prst="line">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065F78F-D70E-C812-7D16-2865E17558E2}"/>
              </a:ext>
            </a:extLst>
          </p:cNvPr>
          <p:cNvCxnSpPr>
            <a:cxnSpLocks/>
            <a:endCxn id="18" idx="3"/>
          </p:cNvCxnSpPr>
          <p:nvPr/>
        </p:nvCxnSpPr>
        <p:spPr>
          <a:xfrm flipH="1" flipV="1">
            <a:off x="3479809" y="5278801"/>
            <a:ext cx="1258211" cy="266149"/>
          </a:xfrm>
          <a:prstGeom prst="line">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D213EB2-610F-34D2-2B87-7620A23EE837}"/>
              </a:ext>
            </a:extLst>
          </p:cNvPr>
          <p:cNvSpPr txBox="1"/>
          <p:nvPr/>
        </p:nvSpPr>
        <p:spPr>
          <a:xfrm>
            <a:off x="406248" y="2123485"/>
            <a:ext cx="3073563" cy="923330"/>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Sg-</a:t>
            </a:r>
            <a:r>
              <a:rPr lang="en-CA" sz="2000" b="1" dirty="0" err="1">
                <a:gradFill>
                  <a:gsLst>
                    <a:gs pos="2917">
                      <a:schemeClr val="tx1"/>
                    </a:gs>
                    <a:gs pos="30000">
                      <a:schemeClr val="tx1"/>
                    </a:gs>
                  </a:gsLst>
                  <a:lin ang="5400000" scaled="0"/>
                </a:gradFill>
              </a:rPr>
              <a:t>AccountManagers</a:t>
            </a:r>
            <a:endParaRPr lang="en-CA" sz="20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User 1</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User 2</a:t>
            </a:r>
          </a:p>
        </p:txBody>
      </p:sp>
      <p:sp>
        <p:nvSpPr>
          <p:cNvPr id="17" name="TextBox 16">
            <a:extLst>
              <a:ext uri="{FF2B5EF4-FFF2-40B4-BE49-F238E27FC236}">
                <a16:creationId xmlns:a16="http://schemas.microsoft.com/office/drawing/2014/main" id="{82C9ACC8-ED9E-47FC-68F2-E8A778B5FE25}"/>
              </a:ext>
            </a:extLst>
          </p:cNvPr>
          <p:cNvSpPr txBox="1"/>
          <p:nvPr/>
        </p:nvSpPr>
        <p:spPr>
          <a:xfrm>
            <a:off x="406247" y="3421924"/>
            <a:ext cx="3073563" cy="923330"/>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Sg-ServiceDesk</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User 3</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User 4</a:t>
            </a:r>
          </a:p>
        </p:txBody>
      </p:sp>
      <p:sp>
        <p:nvSpPr>
          <p:cNvPr id="18" name="TextBox 17">
            <a:extLst>
              <a:ext uri="{FF2B5EF4-FFF2-40B4-BE49-F238E27FC236}">
                <a16:creationId xmlns:a16="http://schemas.microsoft.com/office/drawing/2014/main" id="{A98068B5-F4B0-B3C0-17DE-BA90C4E9E280}"/>
              </a:ext>
            </a:extLst>
          </p:cNvPr>
          <p:cNvSpPr txBox="1"/>
          <p:nvPr/>
        </p:nvSpPr>
        <p:spPr>
          <a:xfrm>
            <a:off x="406246" y="4663248"/>
            <a:ext cx="3073563" cy="1231106"/>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lIns="0" tIns="0" rIns="0" bIns="0" rtlCol="0">
            <a:spAutoFit/>
          </a:bodyPr>
          <a:lstStyle/>
          <a:p>
            <a:pPr algn="l"/>
            <a:r>
              <a:rPr lang="en-CA" sz="2000" b="1" dirty="0">
                <a:gradFill>
                  <a:gsLst>
                    <a:gs pos="2917">
                      <a:schemeClr val="tx1"/>
                    </a:gs>
                    <a:gs pos="30000">
                      <a:schemeClr val="tx1"/>
                    </a:gs>
                  </a:gsLst>
                  <a:lin ang="5400000" scaled="0"/>
                </a:gradFill>
              </a:rPr>
              <a:t>Sg-Specialists</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User 1</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User 5</a:t>
            </a:r>
          </a:p>
          <a:p>
            <a:pPr marL="342900" indent="-342900" algn="l">
              <a:buFont typeface="Arial" panose="020B0604020202020204" pitchFamily="34" charset="0"/>
              <a:buChar char="•"/>
            </a:pPr>
            <a:r>
              <a:rPr lang="en-CA" sz="2000" dirty="0">
                <a:gradFill>
                  <a:gsLst>
                    <a:gs pos="2917">
                      <a:schemeClr val="tx1"/>
                    </a:gs>
                    <a:gs pos="30000">
                      <a:schemeClr val="tx1"/>
                    </a:gs>
                  </a:gsLst>
                  <a:lin ang="5400000" scaled="0"/>
                </a:gradFill>
              </a:rPr>
              <a:t>User 6</a:t>
            </a:r>
          </a:p>
        </p:txBody>
      </p:sp>
    </p:spTree>
    <p:extLst>
      <p:ext uri="{BB962C8B-B14F-4D97-AF65-F5344CB8AC3E}">
        <p14:creationId xmlns:p14="http://schemas.microsoft.com/office/powerpoint/2010/main" val="2138566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26" grpId="0" animBg="1"/>
      <p:bldP spid="27" grpId="0" animBg="1"/>
      <p:bldP spid="28" grpId="0" animBg="1"/>
      <p:bldP spid="31" grpId="0" animBg="1"/>
      <p:bldP spid="32" grpId="0" animBg="1"/>
      <p:bldP spid="33" grpId="0" animBg="1"/>
      <p:bldP spid="37" grpId="0" animBg="1"/>
      <p:bldP spid="39" grpId="0" animBg="1"/>
      <p:bldP spid="1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ABB66-7D2A-922F-21F2-18C25D5EB213}"/>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C861DEEE-F94E-0858-C318-129664712DB1}"/>
              </a:ext>
            </a:extLst>
          </p:cNvPr>
          <p:cNvSpPr>
            <a:spLocks noGrp="1"/>
          </p:cNvSpPr>
          <p:nvPr>
            <p:ph type="body" sz="quarter" idx="12"/>
          </p:nvPr>
        </p:nvSpPr>
        <p:spPr/>
        <p:txBody>
          <a:bodyPr/>
          <a:lstStyle/>
          <a:p>
            <a:r>
              <a:rPr lang="en-US" dirty="0"/>
              <a:t>GDAP Setup with M365 Lighthouse</a:t>
            </a:r>
          </a:p>
        </p:txBody>
      </p:sp>
    </p:spTree>
    <p:extLst>
      <p:ext uri="{BB962C8B-B14F-4D97-AF65-F5344CB8AC3E}">
        <p14:creationId xmlns:p14="http://schemas.microsoft.com/office/powerpoint/2010/main" val="36821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C870F-748A-7B83-BF8B-BA6531C501DB}"/>
              </a:ext>
            </a:extLst>
          </p:cNvPr>
          <p:cNvSpPr>
            <a:spLocks noGrp="1"/>
          </p:cNvSpPr>
          <p:nvPr>
            <p:ph type="title"/>
          </p:nvPr>
        </p:nvSpPr>
        <p:spPr>
          <a:xfrm>
            <a:off x="455995" y="620428"/>
            <a:ext cx="11306469" cy="402674"/>
          </a:xfrm>
        </p:spPr>
        <p:txBody>
          <a:bodyPr/>
          <a:lstStyle/>
          <a:p>
            <a:pPr defTabSz="932563">
              <a:defRPr/>
            </a:pPr>
            <a:r>
              <a:rPr lang="en-US" sz="3600">
                <a:solidFill>
                  <a:srgbClr val="0078D4"/>
                </a:solidFill>
                <a:latin typeface="Segoe UI Semibold"/>
              </a:rPr>
              <a:t>GDAP: Recommended Practices</a:t>
            </a:r>
            <a:endParaRPr lang="en-US" sz="3600">
              <a:solidFill>
                <a:srgbClr val="000000"/>
              </a:solidFill>
              <a:latin typeface="Segoe UI Semibold"/>
            </a:endParaRPr>
          </a:p>
        </p:txBody>
      </p:sp>
      <p:sp>
        <p:nvSpPr>
          <p:cNvPr id="3" name="Text Placeholder 2">
            <a:extLst>
              <a:ext uri="{FF2B5EF4-FFF2-40B4-BE49-F238E27FC236}">
                <a16:creationId xmlns:a16="http://schemas.microsoft.com/office/drawing/2014/main" id="{B464B5EB-ED94-C2D4-1683-16140CADE9E8}"/>
              </a:ext>
            </a:extLst>
          </p:cNvPr>
          <p:cNvSpPr>
            <a:spLocks noGrp="1"/>
          </p:cNvSpPr>
          <p:nvPr>
            <p:ph type="body" sz="quarter" idx="10"/>
          </p:nvPr>
        </p:nvSpPr>
        <p:spPr>
          <a:xfrm>
            <a:off x="455995" y="1384270"/>
            <a:ext cx="10634792" cy="4436599"/>
          </a:xfrm>
        </p:spPr>
        <p:txBody>
          <a:bodyPr vert="horz" wrap="square" lIns="0" tIns="0" rIns="0" bIns="0" rtlCol="0" anchor="t">
            <a:spAutoFit/>
          </a:bodyPr>
          <a:lstStyle/>
          <a:p>
            <a:pPr marL="0" indent="0">
              <a:buNone/>
            </a:pPr>
            <a:endParaRPr lang="en-US" b="1"/>
          </a:p>
          <a:p>
            <a:pPr marL="680720" lvl="1" indent="-457200">
              <a:buFont typeface="Wingdings" panose="05000000000000000000" pitchFamily="2" charset="2"/>
              <a:buChar char="§"/>
            </a:pPr>
            <a:r>
              <a:rPr lang="en-US" sz="2000">
                <a:solidFill>
                  <a:schemeClr val="tx1"/>
                </a:solidFill>
                <a:latin typeface="+mn-lt"/>
              </a:rPr>
              <a:t>Properly design GDAP permission from the beginning</a:t>
            </a:r>
          </a:p>
          <a:p>
            <a:pPr marL="904816" lvl="2" indent="-457200">
              <a:buFont typeface="Wingdings" panose="05000000000000000000" pitchFamily="2" charset="2"/>
              <a:buChar char="§"/>
            </a:pPr>
            <a:r>
              <a:rPr lang="en-US"/>
              <a:t>Understand supported workloads and current limitations on each</a:t>
            </a:r>
          </a:p>
          <a:p>
            <a:pPr marL="904816" lvl="2" indent="-457200">
              <a:buFont typeface="Wingdings" panose="05000000000000000000" pitchFamily="2" charset="2"/>
              <a:buChar char="§"/>
            </a:pPr>
            <a:r>
              <a:rPr lang="en-US">
                <a:solidFill>
                  <a:schemeClr val="tx1"/>
                </a:solidFill>
                <a:latin typeface="+mn-lt"/>
              </a:rPr>
              <a:t>Identify supported Azure AD Roles and RBAC roles</a:t>
            </a:r>
          </a:p>
          <a:p>
            <a:pPr marL="904816" lvl="2" indent="-457200">
              <a:buFont typeface="Wingdings" panose="05000000000000000000" pitchFamily="2" charset="2"/>
              <a:buChar char="§"/>
            </a:pPr>
            <a:r>
              <a:rPr lang="en-US">
                <a:solidFill>
                  <a:schemeClr val="tx1"/>
                </a:solidFill>
                <a:latin typeface="+mn-lt"/>
              </a:rPr>
              <a:t>Use Microsoft 365 Lighthouse to define the tiers of permissions</a:t>
            </a:r>
            <a:r>
              <a:rPr lang="en-US"/>
              <a:t> and reusable</a:t>
            </a:r>
            <a:r>
              <a:rPr lang="en-US">
                <a:solidFill>
                  <a:schemeClr val="tx1"/>
                </a:solidFill>
                <a:latin typeface="+mn-lt"/>
              </a:rPr>
              <a:t> templates</a:t>
            </a:r>
          </a:p>
          <a:p>
            <a:pPr marL="904816" lvl="2" indent="-457200">
              <a:buFont typeface="Wingdings" panose="05000000000000000000" pitchFamily="2" charset="2"/>
              <a:buChar char="§"/>
            </a:pPr>
            <a:endParaRPr lang="en-US"/>
          </a:p>
          <a:p>
            <a:pPr marL="680720" lvl="1" indent="-457200">
              <a:buFont typeface="Wingdings" panose="05000000000000000000" pitchFamily="2" charset="2"/>
              <a:buChar char="§"/>
            </a:pPr>
            <a:r>
              <a:rPr lang="en-US">
                <a:cs typeface="Segoe UI"/>
              </a:rPr>
              <a:t>GDAP relationship is not permanent</a:t>
            </a:r>
          </a:p>
          <a:p>
            <a:pPr marL="904816" lvl="2" indent="-457200">
              <a:buFont typeface="Wingdings" panose="05000000000000000000" pitchFamily="2" charset="2"/>
              <a:buChar char="§"/>
            </a:pPr>
            <a:r>
              <a:rPr lang="en-US">
                <a:cs typeface="Segoe UI"/>
              </a:rPr>
              <a:t>By default, expires after two years (maximum duration)</a:t>
            </a:r>
            <a:endParaRPr lang="en-US">
              <a:solidFill>
                <a:schemeClr val="tx1"/>
              </a:solidFill>
              <a:latin typeface="+mn-lt"/>
              <a:cs typeface="Segoe UI"/>
            </a:endParaRPr>
          </a:p>
          <a:p>
            <a:pPr marL="904816" lvl="2" indent="-457200">
              <a:buFont typeface="Wingdings" panose="05000000000000000000" pitchFamily="2" charset="2"/>
              <a:buChar char="§"/>
            </a:pPr>
            <a:r>
              <a:rPr lang="en-US">
                <a:solidFill>
                  <a:schemeClr val="tx1"/>
                </a:solidFill>
                <a:latin typeface="+mn-lt"/>
                <a:cs typeface="Segoe UI"/>
              </a:rPr>
              <a:t>Partner </a:t>
            </a:r>
            <a:r>
              <a:rPr lang="en-US">
                <a:cs typeface="Segoe UI"/>
              </a:rPr>
              <a:t>need to request a new GDAP relationship manually</a:t>
            </a:r>
            <a:endParaRPr lang="en-US">
              <a:solidFill>
                <a:schemeClr val="tx1"/>
              </a:solidFill>
              <a:latin typeface="+mn-lt"/>
              <a:cs typeface="Segoe UI"/>
            </a:endParaRPr>
          </a:p>
          <a:p>
            <a:pPr marL="680720" lvl="1" indent="-457200">
              <a:buFont typeface="Wingdings" panose="05000000000000000000" pitchFamily="2" charset="2"/>
              <a:buChar char="§"/>
            </a:pPr>
            <a:endParaRPr lang="en-US" sz="2000">
              <a:solidFill>
                <a:schemeClr val="tx1"/>
              </a:solidFill>
              <a:latin typeface="+mn-lt"/>
              <a:cs typeface="Segoe UI"/>
            </a:endParaRPr>
          </a:p>
          <a:p>
            <a:pPr marL="680720" lvl="1" indent="-457200">
              <a:buFont typeface="Wingdings" panose="05000000000000000000" pitchFamily="2" charset="2"/>
              <a:buChar char="§"/>
            </a:pPr>
            <a:r>
              <a:rPr lang="en-US" sz="2000">
                <a:solidFill>
                  <a:schemeClr val="tx1"/>
                </a:solidFill>
                <a:latin typeface="+mn-lt"/>
                <a:cs typeface="Segoe UI"/>
              </a:rPr>
              <a:t>Conditional Access policies from customer</a:t>
            </a:r>
          </a:p>
          <a:p>
            <a:pPr marL="904816" lvl="2" indent="-457200">
              <a:buFont typeface="Wingdings" panose="05000000000000000000" pitchFamily="2" charset="2"/>
              <a:buChar char="§"/>
            </a:pPr>
            <a:r>
              <a:rPr lang="en-US">
                <a:ea typeface="Calibri" panose="020F0502020204030204" pitchFamily="34" charset="0"/>
                <a:cs typeface="Segoe UI"/>
              </a:rPr>
              <a:t>May exclude Service Provider from current CA policies or</a:t>
            </a:r>
          </a:p>
          <a:p>
            <a:pPr marL="904816" lvl="2" indent="-457200">
              <a:buFont typeface="Wingdings" panose="05000000000000000000" pitchFamily="2" charset="2"/>
              <a:buChar char="§"/>
            </a:pPr>
            <a:r>
              <a:rPr lang="en-US">
                <a:latin typeface="Segoe UI"/>
                <a:ea typeface="Calibri" panose="020F0502020204030204" pitchFamily="34" charset="0"/>
                <a:cs typeface="Segoe UI"/>
              </a:rPr>
              <a:t>Customer could create a specific Conditional Access policy for the Service Provider.</a:t>
            </a:r>
            <a:endParaRPr lang="en-US">
              <a:solidFill>
                <a:schemeClr val="tx1"/>
              </a:solidFill>
              <a:latin typeface="Segoe UI"/>
              <a:ea typeface="Calibri" panose="020F0502020204030204" pitchFamily="34" charset="0"/>
              <a:cs typeface="Calibri"/>
            </a:endParaRPr>
          </a:p>
          <a:p>
            <a:pPr marL="0" indent="0">
              <a:buNone/>
            </a:pPr>
            <a:endParaRPr lang="en-US">
              <a:cs typeface="Segoe UI"/>
            </a:endParaRPr>
          </a:p>
        </p:txBody>
      </p:sp>
      <p:sp>
        <p:nvSpPr>
          <p:cNvPr id="4" name="TextBox 3">
            <a:extLst>
              <a:ext uri="{FF2B5EF4-FFF2-40B4-BE49-F238E27FC236}">
                <a16:creationId xmlns:a16="http://schemas.microsoft.com/office/drawing/2014/main" id="{B3BC243A-BA28-ECFB-B5D8-DD18359F12AF}"/>
              </a:ext>
            </a:extLst>
          </p:cNvPr>
          <p:cNvSpPr txBox="1"/>
          <p:nvPr/>
        </p:nvSpPr>
        <p:spPr>
          <a:xfrm>
            <a:off x="1023895" y="6028148"/>
            <a:ext cx="6122493" cy="316381"/>
          </a:xfrm>
          <a:prstGeom prst="rect">
            <a:avLst/>
          </a:prstGeom>
          <a:noFill/>
        </p:spPr>
        <p:txBody>
          <a:bodyPr wrap="square">
            <a:spAutoFit/>
          </a:bodyPr>
          <a:lstStyle/>
          <a:p>
            <a:r>
              <a:rPr lang="en-CA" sz="1400" i="1"/>
              <a:t>https://learn.microsoft.com/en-us/partner-center/gdap-supported-workloads</a:t>
            </a:r>
          </a:p>
        </p:txBody>
      </p:sp>
    </p:spTree>
    <p:extLst>
      <p:ext uri="{BB962C8B-B14F-4D97-AF65-F5344CB8AC3E}">
        <p14:creationId xmlns:p14="http://schemas.microsoft.com/office/powerpoint/2010/main" val="20003489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6F42FC-F2C3-F743-A535-D8649AA5C507}"/>
              </a:ext>
            </a:extLst>
          </p:cNvPr>
          <p:cNvGrpSpPr/>
          <p:nvPr/>
        </p:nvGrpSpPr>
        <p:grpSpPr>
          <a:xfrm>
            <a:off x="2598385" y="1820783"/>
            <a:ext cx="2116515" cy="1194236"/>
            <a:chOff x="8690018" y="2256483"/>
            <a:chExt cx="4131455" cy="2331159"/>
          </a:xfrm>
        </p:grpSpPr>
        <p:pic>
          <p:nvPicPr>
            <p:cNvPr id="23" name="Picture 22">
              <a:extLst>
                <a:ext uri="{FF2B5EF4-FFF2-40B4-BE49-F238E27FC236}">
                  <a16:creationId xmlns:a16="http://schemas.microsoft.com/office/drawing/2014/main" id="{3A516D4C-C5FD-4B05-9D4F-A4F4C6A8D73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90018" y="2256483"/>
              <a:ext cx="1947132" cy="1064528"/>
            </a:xfrm>
            <a:prstGeom prst="rect">
              <a:avLst/>
            </a:prstGeom>
            <a:solidFill>
              <a:schemeClr val="bg1"/>
            </a:solidFill>
            <a:ln>
              <a:noFill/>
            </a:ln>
            <a:effectLst>
              <a:outerShdw blurRad="203944" algn="ctr" rotWithShape="0">
                <a:prstClr val="black">
                  <a:alpha val="23367"/>
                </a:prstClr>
              </a:outerShdw>
            </a:effectLst>
          </p:spPr>
        </p:pic>
        <p:pic>
          <p:nvPicPr>
            <p:cNvPr id="24" name="Picture 23">
              <a:extLst>
                <a:ext uri="{FF2B5EF4-FFF2-40B4-BE49-F238E27FC236}">
                  <a16:creationId xmlns:a16="http://schemas.microsoft.com/office/drawing/2014/main" id="{933D08DE-4480-430D-81A6-8C54F92FAAA2}"/>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0018" y="3492382"/>
              <a:ext cx="1947132" cy="1095260"/>
            </a:xfrm>
            <a:prstGeom prst="rect">
              <a:avLst/>
            </a:prstGeom>
            <a:solidFill>
              <a:schemeClr val="bg1"/>
            </a:solidFill>
            <a:ln>
              <a:noFill/>
            </a:ln>
            <a:effectLst>
              <a:outerShdw blurRad="203944" algn="ctr" rotWithShape="0">
                <a:prstClr val="black">
                  <a:alpha val="23367"/>
                </a:prstClr>
              </a:outerShdw>
            </a:effectLst>
          </p:spPr>
        </p:pic>
        <p:pic>
          <p:nvPicPr>
            <p:cNvPr id="28" name="Picture 27">
              <a:extLst>
                <a:ext uri="{FF2B5EF4-FFF2-40B4-BE49-F238E27FC236}">
                  <a16:creationId xmlns:a16="http://schemas.microsoft.com/office/drawing/2014/main" id="{895D44B2-5B5A-4867-99ED-1E6F7440269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9094" y="2256483"/>
              <a:ext cx="2022379" cy="2331159"/>
            </a:xfrm>
            <a:prstGeom prst="rect">
              <a:avLst/>
            </a:prstGeom>
            <a:solidFill>
              <a:schemeClr val="bg1"/>
            </a:solidFill>
            <a:ln>
              <a:noFill/>
            </a:ln>
            <a:effectLst>
              <a:outerShdw blurRad="203944" algn="ctr" rotWithShape="0">
                <a:prstClr val="black">
                  <a:alpha val="23367"/>
                </a:prstClr>
              </a:outerShdw>
            </a:effectLst>
          </p:spPr>
        </p:pic>
      </p:grpSp>
      <p:sp>
        <p:nvSpPr>
          <p:cNvPr id="14" name="Rectangle 13">
            <a:extLst>
              <a:ext uri="{FF2B5EF4-FFF2-40B4-BE49-F238E27FC236}">
                <a16:creationId xmlns:a16="http://schemas.microsoft.com/office/drawing/2014/main" id="{08F3E690-4A62-F045-879C-F428DBFDD07A}"/>
              </a:ext>
            </a:extLst>
          </p:cNvPr>
          <p:cNvSpPr/>
          <p:nvPr/>
        </p:nvSpPr>
        <p:spPr bwMode="auto">
          <a:xfrm>
            <a:off x="2439895" y="2045441"/>
            <a:ext cx="2663627" cy="1831271"/>
          </a:xfrm>
          <a:prstGeom prst="rect">
            <a:avLst/>
          </a:prstGeom>
          <a:gradFill flip="none" rotWithShape="1">
            <a:gsLst>
              <a:gs pos="40000">
                <a:schemeClr val="bg1"/>
              </a:gs>
              <a:gs pos="68000">
                <a:schemeClr val="bg1">
                  <a:alpha val="0"/>
                </a:scheme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B5CBCA6B-16C1-CC46-B7E8-5DBA3287842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616" t="-3616" r="-3616" b="-3616"/>
          <a:stretch/>
        </p:blipFill>
        <p:spPr>
          <a:xfrm>
            <a:off x="6435095" y="1745415"/>
            <a:ext cx="1816760" cy="1978117"/>
          </a:xfrm>
          <a:prstGeom prst="rect">
            <a:avLst/>
          </a:prstGeom>
          <a:solidFill>
            <a:schemeClr val="bg1"/>
          </a:solidFill>
          <a:ln>
            <a:noFill/>
          </a:ln>
          <a:effectLst>
            <a:outerShdw blurRad="203944" algn="ctr" rotWithShape="0">
              <a:prstClr val="black">
                <a:alpha val="23367"/>
              </a:prstClr>
            </a:outerShdw>
          </a:effectLst>
        </p:spPr>
      </p:pic>
      <p:sp>
        <p:nvSpPr>
          <p:cNvPr id="6" name="Rectangle 5">
            <a:extLst>
              <a:ext uri="{FF2B5EF4-FFF2-40B4-BE49-F238E27FC236}">
                <a16:creationId xmlns:a16="http://schemas.microsoft.com/office/drawing/2014/main" id="{D2FB1149-3104-A14A-B9C9-AC22965B7CD9}"/>
              </a:ext>
            </a:extLst>
          </p:cNvPr>
          <p:cNvSpPr/>
          <p:nvPr/>
        </p:nvSpPr>
        <p:spPr bwMode="auto">
          <a:xfrm>
            <a:off x="6218520" y="2045441"/>
            <a:ext cx="2281286" cy="1831271"/>
          </a:xfrm>
          <a:prstGeom prst="rect">
            <a:avLst/>
          </a:prstGeom>
          <a:gradFill flip="none" rotWithShape="1">
            <a:gsLst>
              <a:gs pos="40000">
                <a:schemeClr val="bg1"/>
              </a:gs>
              <a:gs pos="68000">
                <a:schemeClr val="bg1">
                  <a:alpha val="0"/>
                </a:scheme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92EE9D0F-06F2-144B-A531-D9995E663AAC}"/>
              </a:ext>
            </a:extLst>
          </p:cNvPr>
          <p:cNvSpPr txBox="1"/>
          <p:nvPr/>
        </p:nvSpPr>
        <p:spPr>
          <a:xfrm>
            <a:off x="2583227" y="3080904"/>
            <a:ext cx="3318477" cy="2369880"/>
          </a:xfrm>
          <a:prstGeom prst="rect">
            <a:avLst/>
          </a:prstGeom>
          <a:noFill/>
        </p:spPr>
        <p:txBody>
          <a:bodyPr wrap="square" lIns="0" numCol="1">
            <a:spAutoFit/>
          </a:bodyPr>
          <a:lstStyle/>
          <a:p>
            <a:pPr marL="6350" marR="0" lvl="0" indent="0" algn="l" defTabSz="914554" rtl="0" eaLnBrk="1" fontAlgn="auto" latinLnBrk="0" hangingPunct="1">
              <a:lnSpc>
                <a:spcPct val="100000"/>
              </a:lnSpc>
              <a:spcBef>
                <a:spcPts val="600"/>
              </a:spcBef>
              <a:spcAft>
                <a:spcPts val="600"/>
              </a:spcAft>
              <a:buClrTx/>
              <a:buSzTx/>
              <a:buFontTx/>
              <a:buNone/>
              <a:tabLst/>
              <a:defRPr/>
            </a:pPr>
            <a:br>
              <a:rPr kumimoji="0" lang="en-US" sz="1600" b="1" i="0" u="none" strike="noStrike" kern="1200" cap="none" spc="0" normalizeH="0" baseline="0" noProof="0">
                <a:ln>
                  <a:noFill/>
                </a:ln>
                <a:gradFill>
                  <a:gsLst>
                    <a:gs pos="66000">
                      <a:srgbClr val="000000"/>
                    </a:gs>
                    <a:gs pos="100000">
                      <a:srgbClr val="000000"/>
                    </a:gs>
                  </a:gsLst>
                  <a:lin ang="0" scaled="1"/>
                </a:gradFill>
                <a:effectLst/>
                <a:uLnTx/>
                <a:uFillTx/>
                <a:latin typeface="Segoe UI"/>
                <a:ea typeface="+mn-ea"/>
                <a:cs typeface="+mn-cs"/>
              </a:rPr>
            </a:br>
            <a:r>
              <a:rPr kumimoji="0" lang="en-US" sz="1600" b="1" i="0" u="none" strike="noStrike" kern="1200" cap="none" spc="0" normalizeH="0" baseline="0" noProof="0">
                <a:ln>
                  <a:noFill/>
                </a:ln>
                <a:gradFill>
                  <a:gsLst>
                    <a:gs pos="66000">
                      <a:srgbClr val="000000"/>
                    </a:gs>
                    <a:gs pos="100000">
                      <a:srgbClr val="000000"/>
                    </a:gs>
                  </a:gsLst>
                  <a:lin ang="0" scaled="1"/>
                </a:gradFill>
                <a:effectLst/>
                <a:uLnTx/>
                <a:uFillTx/>
                <a:latin typeface="Segoe UI"/>
                <a:ea typeface="+mn-ea"/>
                <a:cs typeface="+mn-cs"/>
              </a:rPr>
              <a:t>Microsoft 365 Business Premium Partner Playbook</a:t>
            </a:r>
          </a:p>
          <a:p>
            <a:pPr marL="6350" marR="0" lvl="0" indent="0" algn="l" defTabSz="914554"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66000">
                      <a:srgbClr val="000000"/>
                    </a:gs>
                    <a:gs pos="100000">
                      <a:srgbClr val="000000"/>
                    </a:gs>
                  </a:gsLst>
                  <a:lin ang="0" scaled="1"/>
                </a:gradFill>
                <a:effectLst/>
                <a:uLnTx/>
                <a:uFillTx/>
                <a:latin typeface="Segoe UI"/>
                <a:ea typeface="+mn-ea"/>
                <a:cs typeface="Mangal"/>
              </a:rPr>
              <a:t>Practice Guidance from MSP peers</a:t>
            </a:r>
          </a:p>
          <a:p>
            <a:pPr marL="6350" marR="0" lvl="0" indent="0" algn="l" defTabSz="914554"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66000">
                      <a:srgbClr val="000000"/>
                    </a:gs>
                    <a:gs pos="100000">
                      <a:srgbClr val="000000"/>
                    </a:gs>
                  </a:gsLst>
                  <a:lin ang="0" scaled="1"/>
                </a:gradFill>
                <a:effectLst/>
                <a:uLnTx/>
                <a:uFillTx/>
                <a:latin typeface="Segoe UI"/>
                <a:ea typeface="+mn-ea"/>
                <a:cs typeface="Mangal"/>
              </a:rPr>
              <a:t>Technical Training</a:t>
            </a:r>
          </a:p>
          <a:p>
            <a:pPr marL="6350" marR="0" lvl="0" indent="0" algn="l" defTabSz="914554"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66000">
                      <a:srgbClr val="000000"/>
                    </a:gs>
                    <a:gs pos="100000">
                      <a:srgbClr val="000000"/>
                    </a:gs>
                  </a:gsLst>
                  <a:lin ang="0" scaled="1"/>
                </a:gradFill>
                <a:effectLst/>
                <a:uLnTx/>
                <a:uFillTx/>
                <a:latin typeface="Segoe UI"/>
                <a:ea typeface="+mn-ea"/>
                <a:cs typeface="Mangal"/>
              </a:rPr>
              <a:t>Compete conversation guide</a:t>
            </a:r>
            <a:endParaRPr kumimoji="0" lang="en-US" sz="1600" b="0" i="0" u="none" strike="noStrike" kern="1200" cap="none" spc="0" normalizeH="0" baseline="0" noProof="0">
              <a:ln>
                <a:noFill/>
              </a:ln>
              <a:gradFill>
                <a:gsLst>
                  <a:gs pos="66000">
                    <a:srgbClr val="000000"/>
                  </a:gs>
                  <a:gs pos="100000">
                    <a:srgbClr val="000000"/>
                  </a:gs>
                </a:gsLst>
                <a:lin ang="0" scaled="1"/>
              </a:gradFill>
              <a:effectLst/>
              <a:uLnTx/>
              <a:uFillTx/>
              <a:latin typeface="Segoe UI"/>
              <a:ea typeface="+mn-ea"/>
              <a:cs typeface="Mangal"/>
            </a:endParaRPr>
          </a:p>
          <a:p>
            <a:pPr marL="6350" marR="0" lvl="0" indent="0" algn="l" defTabSz="914554"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66000">
                      <a:srgbClr val="000000"/>
                    </a:gs>
                    <a:gs pos="100000">
                      <a:srgbClr val="000000"/>
                    </a:gs>
                  </a:gsLst>
                  <a:lin ang="0" scaled="1"/>
                </a:gradFill>
                <a:effectLst/>
                <a:uLnTx/>
                <a:uFillTx/>
                <a:latin typeface="Segoe UI"/>
                <a:ea typeface="+mn-ea"/>
                <a:cs typeface="Mangal"/>
              </a:rPr>
              <a:t>Sales guidance –upsell guides</a:t>
            </a:r>
          </a:p>
          <a:p>
            <a:pPr marL="6350" marR="0" lvl="0" indent="0" algn="l" defTabSz="914554"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66000">
                      <a:srgbClr val="000000"/>
                    </a:gs>
                    <a:gs pos="100000">
                      <a:srgbClr val="000000"/>
                    </a:gs>
                  </a:gsLst>
                  <a:lin ang="0" scaled="1"/>
                </a:gradFill>
                <a:effectLst/>
                <a:uLnTx/>
                <a:uFillTx/>
                <a:latin typeface="Segoe UI"/>
                <a:ea typeface="+mn-ea"/>
                <a:cs typeface="Mangal"/>
              </a:rPr>
              <a:t>Customer ready video/1 pagers/decks</a:t>
            </a:r>
          </a:p>
        </p:txBody>
      </p:sp>
      <p:sp>
        <p:nvSpPr>
          <p:cNvPr id="68" name="Title 1">
            <a:extLst>
              <a:ext uri="{FF2B5EF4-FFF2-40B4-BE49-F238E27FC236}">
                <a16:creationId xmlns:a16="http://schemas.microsoft.com/office/drawing/2014/main" id="{CABD582B-8274-1946-9BE6-19C5D4FAA516}"/>
              </a:ext>
            </a:extLst>
          </p:cNvPr>
          <p:cNvSpPr>
            <a:spLocks noGrp="1"/>
          </p:cNvSpPr>
          <p:nvPr>
            <p:ph type="title"/>
          </p:nvPr>
        </p:nvSpPr>
        <p:spPr>
          <a:xfrm>
            <a:off x="301346" y="322546"/>
            <a:ext cx="11890654" cy="553998"/>
          </a:xfrm>
        </p:spPr>
        <p:txBody>
          <a:bodyPr/>
          <a:lstStyle/>
          <a:p>
            <a:r>
              <a:rPr kumimoji="0" lang="en-US" sz="3200" b="0" i="0" u="none" strike="noStrike" kern="1200" cap="none" spc="-50" normalizeH="0" baseline="0" noProof="0">
                <a:ln w="3175">
                  <a:noFill/>
                </a:ln>
                <a:solidFill>
                  <a:srgbClr val="1A1A1A"/>
                </a:solidFill>
                <a:effectLst/>
                <a:uLnTx/>
                <a:uFillTx/>
                <a:latin typeface="Segoe UI Semibold"/>
                <a:ea typeface="+mn-ea"/>
                <a:cs typeface="Segoe UI"/>
              </a:rPr>
              <a:t>Tools to help you get started on building managed services </a:t>
            </a:r>
            <a:endParaRPr lang="en-US" sz="1800" i="1">
              <a:latin typeface="Segoe UI" panose="020B0502040204020203" pitchFamily="34" charset="0"/>
            </a:endParaRPr>
          </a:p>
        </p:txBody>
      </p:sp>
      <p:sp>
        <p:nvSpPr>
          <p:cNvPr id="19" name="TextBox 18">
            <a:extLst>
              <a:ext uri="{FF2B5EF4-FFF2-40B4-BE49-F238E27FC236}">
                <a16:creationId xmlns:a16="http://schemas.microsoft.com/office/drawing/2014/main" id="{75B2F40D-4413-B940-823F-ADC3A62152F9}"/>
              </a:ext>
            </a:extLst>
          </p:cNvPr>
          <p:cNvSpPr txBox="1"/>
          <p:nvPr/>
        </p:nvSpPr>
        <p:spPr>
          <a:xfrm>
            <a:off x="2598385" y="5600298"/>
            <a:ext cx="3018455" cy="307777"/>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000" b="0" i="0" u="none" strike="noStrike" cap="none" spc="-50" normalizeH="0" baseline="0">
                <a:ln w="3175">
                  <a:noFill/>
                </a:ln>
                <a:gradFill>
                  <a:gsLst>
                    <a:gs pos="0">
                      <a:srgbClr val="0078D4"/>
                    </a:gs>
                    <a:gs pos="100000">
                      <a:srgbClr val="8661C5"/>
                    </a:gs>
                  </a:gsLst>
                  <a:lin ang="2700000" scaled="1"/>
                </a:gradFill>
                <a:effectLst/>
                <a:uLnTx/>
                <a:uFillTx/>
                <a:latin typeface="Segoe UI Semibold"/>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0070C0"/>
                </a:solidFill>
                <a:effectLst/>
                <a:uLnTx/>
                <a:uFillTx/>
                <a:latin typeface="Segoe UI Semibold"/>
                <a:ea typeface="+mn-ea"/>
                <a:cs typeface="Segoe UI" pitchFamily="34" charset="0"/>
              </a:rPr>
              <a:t>aka.ms/M365BPPlaybook   </a:t>
            </a:r>
          </a:p>
        </p:txBody>
      </p:sp>
      <p:sp>
        <p:nvSpPr>
          <p:cNvPr id="21" name="TextBox 20">
            <a:extLst>
              <a:ext uri="{FF2B5EF4-FFF2-40B4-BE49-F238E27FC236}">
                <a16:creationId xmlns:a16="http://schemas.microsoft.com/office/drawing/2014/main" id="{96C9E45A-FE8F-3344-8D29-6E3FBAECEAAA}"/>
              </a:ext>
            </a:extLst>
          </p:cNvPr>
          <p:cNvSpPr txBox="1"/>
          <p:nvPr/>
        </p:nvSpPr>
        <p:spPr>
          <a:xfrm>
            <a:off x="6435095" y="3080904"/>
            <a:ext cx="2944593" cy="1831271"/>
          </a:xfrm>
          <a:prstGeom prst="rect">
            <a:avLst/>
          </a:prstGeom>
          <a:noFill/>
        </p:spPr>
        <p:txBody>
          <a:bodyPr wrap="square" lIns="0" numCol="1">
            <a:spAutoFit/>
          </a:bodyPr>
          <a:lstStyle/>
          <a:p>
            <a:pPr marL="6350" marR="0" lvl="0" indent="0" algn="l" defTabSz="914554" rtl="0" eaLnBrk="1" fontAlgn="auto" latinLnBrk="0" hangingPunct="1">
              <a:lnSpc>
                <a:spcPct val="100000"/>
              </a:lnSpc>
              <a:spcBef>
                <a:spcPts val="600"/>
              </a:spcBef>
              <a:spcAft>
                <a:spcPts val="600"/>
              </a:spcAft>
              <a:buClrTx/>
              <a:buSzTx/>
              <a:buFontTx/>
              <a:buNone/>
              <a:tabLst/>
              <a:defRPr/>
            </a:pPr>
            <a:br>
              <a:rPr kumimoji="0" lang="en-US" sz="1600" b="1" i="0" u="none" strike="noStrike" kern="1200" cap="none" spc="0" normalizeH="0" baseline="0" noProof="0" dirty="0">
                <a:ln>
                  <a:noFill/>
                </a:ln>
                <a:gradFill>
                  <a:gsLst>
                    <a:gs pos="66000">
                      <a:srgbClr val="000000"/>
                    </a:gs>
                    <a:gs pos="100000">
                      <a:srgbClr val="000000"/>
                    </a:gs>
                  </a:gsLst>
                  <a:lin ang="0" scaled="1"/>
                </a:gradFill>
                <a:effectLst/>
                <a:uLnTx/>
                <a:uFillTx/>
                <a:latin typeface="Segoe UI"/>
                <a:ea typeface="+mn-ea"/>
                <a:cs typeface="+mn-cs"/>
              </a:rPr>
            </a:br>
            <a:r>
              <a:rPr kumimoji="0" lang="en-US" sz="1600" b="1" i="0" u="none" strike="noStrike" kern="1200" cap="none" spc="0" normalizeH="0" baseline="0" noProof="0" dirty="0">
                <a:ln>
                  <a:noFill/>
                </a:ln>
                <a:gradFill>
                  <a:gsLst>
                    <a:gs pos="66000">
                      <a:srgbClr val="000000"/>
                    </a:gs>
                    <a:gs pos="100000">
                      <a:srgbClr val="000000"/>
                    </a:gs>
                  </a:gsLst>
                  <a:lin ang="0" scaled="1"/>
                </a:gradFill>
                <a:effectLst/>
                <a:uLnTx/>
                <a:uFillTx/>
                <a:latin typeface="Segoe UI"/>
                <a:ea typeface="+mn-ea"/>
                <a:cs typeface="+mn-cs"/>
              </a:rPr>
              <a:t>Microsoft 365 Lighthouse </a:t>
            </a:r>
            <a:endParaRPr kumimoji="0" lang="en-US" sz="1600" b="0" i="0" u="none" strike="noStrike" kern="1200" cap="none" spc="0" normalizeH="0" baseline="0" noProof="0" dirty="0">
              <a:ln>
                <a:noFill/>
              </a:ln>
              <a:gradFill>
                <a:gsLst>
                  <a:gs pos="66000">
                    <a:srgbClr val="000000"/>
                  </a:gs>
                  <a:gs pos="100000">
                    <a:srgbClr val="000000"/>
                  </a:gs>
                </a:gsLst>
                <a:lin ang="0" scaled="1"/>
              </a:gradFill>
              <a:effectLst/>
              <a:uLnTx/>
              <a:uFillTx/>
              <a:latin typeface="Segoe UI"/>
              <a:ea typeface="+mn-ea"/>
              <a:cs typeface="Mangal"/>
            </a:endParaRPr>
          </a:p>
          <a:p>
            <a:pPr marL="6350" marR="0" lvl="0" indent="0" algn="l" defTabSz="914554"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Segoe UI"/>
                <a:ea typeface="+mn-ea"/>
                <a:cs typeface="Mangal"/>
              </a:rPr>
              <a:t>Customer management at scale</a:t>
            </a:r>
          </a:p>
          <a:p>
            <a:pPr marL="6350" marR="0" lvl="0" indent="0" algn="l" defTabSz="914554"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Segoe UI"/>
                <a:ea typeface="+mn-ea"/>
                <a:cs typeface="Mangal"/>
              </a:rPr>
              <a:t>Proactive risk management</a:t>
            </a:r>
          </a:p>
          <a:p>
            <a:pPr marL="6350" marR="0" lvl="0" indent="0" algn="l" defTabSz="914554"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Segoe UI"/>
                <a:ea typeface="+mn-ea"/>
                <a:cs typeface="Mangal"/>
              </a:rPr>
              <a:t>Standardize configuration</a:t>
            </a:r>
          </a:p>
          <a:p>
            <a:pPr marL="6350" marR="0" lvl="0" indent="0" algn="l" defTabSz="914554"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Segoe UI"/>
                <a:ea typeface="+mn-ea"/>
                <a:cs typeface="Mangal"/>
              </a:rPr>
              <a:t>Improved security</a:t>
            </a:r>
            <a:endParaRPr kumimoji="0" lang="en-US" sz="1600" b="0" i="0" u="none" strike="noStrike" kern="1200" cap="none" spc="0" normalizeH="0" baseline="0" noProof="0" dirty="0">
              <a:ln>
                <a:noFill/>
              </a:ln>
              <a:gradFill>
                <a:gsLst>
                  <a:gs pos="66000">
                    <a:srgbClr val="000000"/>
                  </a:gs>
                  <a:gs pos="100000">
                    <a:srgbClr val="000000"/>
                  </a:gs>
                </a:gsLst>
                <a:lin ang="0" scaled="1"/>
              </a:gradFill>
              <a:effectLst/>
              <a:uLnTx/>
              <a:uFillTx/>
              <a:latin typeface="Segoe UI"/>
              <a:ea typeface="+mn-ea"/>
              <a:cs typeface="Mangal"/>
            </a:endParaRPr>
          </a:p>
        </p:txBody>
      </p:sp>
      <p:sp>
        <p:nvSpPr>
          <p:cNvPr id="25" name="TextBox 24">
            <a:extLst>
              <a:ext uri="{FF2B5EF4-FFF2-40B4-BE49-F238E27FC236}">
                <a16:creationId xmlns:a16="http://schemas.microsoft.com/office/drawing/2014/main" id="{4B24AF9C-2CE6-1C43-9D6A-D1B90B02C3E8}"/>
              </a:ext>
            </a:extLst>
          </p:cNvPr>
          <p:cNvSpPr txBox="1"/>
          <p:nvPr/>
        </p:nvSpPr>
        <p:spPr>
          <a:xfrm>
            <a:off x="6435095" y="5600298"/>
            <a:ext cx="2728311" cy="307777"/>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000" b="0" i="0" u="none" strike="noStrike" cap="none" spc="-50" normalizeH="0" baseline="0">
                <a:ln w="3175">
                  <a:noFill/>
                </a:ln>
                <a:gradFill>
                  <a:gsLst>
                    <a:gs pos="0">
                      <a:srgbClr val="0078D4"/>
                    </a:gs>
                    <a:gs pos="100000">
                      <a:srgbClr val="8661C5"/>
                    </a:gs>
                  </a:gsLst>
                  <a:lin ang="2700000" scaled="1"/>
                </a:gradFill>
                <a:effectLst/>
                <a:uLnTx/>
                <a:uFillTx/>
                <a:latin typeface="Segoe UI Semibold"/>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0070C0"/>
                </a:solidFill>
                <a:effectLst/>
                <a:uLnTx/>
                <a:uFillTx/>
                <a:latin typeface="Segoe UI Semibold"/>
                <a:ea typeface="+mn-ea"/>
                <a:cs typeface="Segoe UI" pitchFamily="34" charset="0"/>
              </a:rPr>
              <a:t>aka.ms/M365Lighthouse</a:t>
            </a:r>
          </a:p>
        </p:txBody>
      </p:sp>
    </p:spTree>
    <p:extLst>
      <p:ext uri="{BB962C8B-B14F-4D97-AF65-F5344CB8AC3E}">
        <p14:creationId xmlns:p14="http://schemas.microsoft.com/office/powerpoint/2010/main" val="173681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7B53-7C19-BF92-0A9B-5E22516E403B}"/>
              </a:ext>
            </a:extLst>
          </p:cNvPr>
          <p:cNvSpPr>
            <a:spLocks noGrp="1"/>
          </p:cNvSpPr>
          <p:nvPr>
            <p:ph type="title"/>
          </p:nvPr>
        </p:nvSpPr>
        <p:spPr/>
        <p:txBody>
          <a:bodyPr/>
          <a:lstStyle/>
          <a:p>
            <a:r>
              <a:rPr lang="en-US"/>
              <a:t>Microsoft 365 Lighthouse</a:t>
            </a:r>
          </a:p>
        </p:txBody>
      </p:sp>
    </p:spTree>
    <p:extLst>
      <p:ext uri="{BB962C8B-B14F-4D97-AF65-F5344CB8AC3E}">
        <p14:creationId xmlns:p14="http://schemas.microsoft.com/office/powerpoint/2010/main" val="168632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478E81-3E14-4609-B976-25E3DC75E4B6}"/>
              </a:ext>
            </a:extLst>
          </p:cNvPr>
          <p:cNvSpPr txBox="1">
            <a:spLocks noGrp="1"/>
          </p:cNvSpPr>
          <p:nvPr>
            <p:ph type="title" idx="4294967295"/>
          </p:nvPr>
        </p:nvSpPr>
        <p:spPr>
          <a:xfrm>
            <a:off x="0" y="3222625"/>
            <a:ext cx="9144000" cy="412750"/>
          </a:xfrm>
          <a:prstGeom prst="rect">
            <a:avLst/>
          </a:prstGeom>
          <a:noFill/>
          <a:ln>
            <a:noFill/>
            <a:prstDash/>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32563">
              <a:defRPr/>
            </a:pPr>
            <a:r>
              <a:rPr lang="en-US" sz="2990" b="1" spc="-50">
                <a:latin typeface="Segoe Pro Display" panose="020B0502040504020203"/>
              </a:rPr>
              <a:t>Thank you.</a:t>
            </a:r>
          </a:p>
        </p:txBody>
      </p:sp>
    </p:spTree>
    <p:extLst>
      <p:ext uri="{BB962C8B-B14F-4D97-AF65-F5344CB8AC3E}">
        <p14:creationId xmlns:p14="http://schemas.microsoft.com/office/powerpoint/2010/main" val="3879837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C9BB7-64F1-F77B-0679-4DC017D57FC6}"/>
              </a:ext>
            </a:extLst>
          </p:cNvPr>
          <p:cNvSpPr>
            <a:spLocks noGrp="1"/>
          </p:cNvSpPr>
          <p:nvPr>
            <p:ph type="title"/>
          </p:nvPr>
        </p:nvSpPr>
        <p:spPr>
          <a:xfrm>
            <a:off x="585217" y="1041416"/>
            <a:ext cx="3948684" cy="2492990"/>
          </a:xfrm>
        </p:spPr>
        <p:txBody>
          <a:bodyPr/>
          <a:lstStyle/>
          <a:p>
            <a:r>
              <a:rPr lang="en-US" dirty="0"/>
              <a:t>Why do I need to invest in additional security if I already have and Anti-virus solution? </a:t>
            </a:r>
            <a:endParaRPr lang="en-CA" dirty="0"/>
          </a:p>
        </p:txBody>
      </p:sp>
    </p:spTree>
    <p:extLst>
      <p:ext uri="{BB962C8B-B14F-4D97-AF65-F5344CB8AC3E}">
        <p14:creationId xmlns:p14="http://schemas.microsoft.com/office/powerpoint/2010/main" val="204845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D7CBE6-68E7-48DC-AA89-88824D3824D6}"/>
              </a:ext>
              <a:ext uri="{C183D7F6-B498-43B3-948B-1728B52AA6E4}">
                <adec:decorative xmlns:adec="http://schemas.microsoft.com/office/drawing/2017/decorative" val="1"/>
              </a:ext>
            </a:extLst>
          </p:cNvPr>
          <p:cNvSpPr/>
          <p:nvPr/>
        </p:nvSpPr>
        <p:spPr bwMode="auto">
          <a:xfrm>
            <a:off x="0" y="1333949"/>
            <a:ext cx="6336940" cy="410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1F035D-62B5-43D2-8804-A19C15400E82}"/>
              </a:ext>
            </a:extLst>
          </p:cNvPr>
          <p:cNvSpPr>
            <a:spLocks noGrp="1"/>
          </p:cNvSpPr>
          <p:nvPr>
            <p:ph type="title"/>
          </p:nvPr>
        </p:nvSpPr>
        <p:spPr/>
        <p:txBody>
          <a:bodyPr/>
          <a:lstStyle/>
          <a:p>
            <a:r>
              <a:rPr lang="en-US"/>
              <a:t>AV is not enough!</a:t>
            </a:r>
          </a:p>
        </p:txBody>
      </p:sp>
      <p:sp>
        <p:nvSpPr>
          <p:cNvPr id="70" name="Text Placeholder 2">
            <a:extLst>
              <a:ext uri="{FF2B5EF4-FFF2-40B4-BE49-F238E27FC236}">
                <a16:creationId xmlns:a16="http://schemas.microsoft.com/office/drawing/2014/main" id="{6432E3E8-4759-4959-AD72-9706BBE49A9D}"/>
              </a:ext>
            </a:extLst>
          </p:cNvPr>
          <p:cNvSpPr txBox="1">
            <a:spLocks/>
          </p:cNvSpPr>
          <p:nvPr/>
        </p:nvSpPr>
        <p:spPr>
          <a:xfrm>
            <a:off x="508291" y="1542177"/>
            <a:ext cx="2212074" cy="1074823"/>
          </a:xfrm>
          <a:prstGeom prst="rect">
            <a:avLst/>
          </a:prstGeom>
          <a:noFill/>
        </p:spPr>
        <p:txBody>
          <a:bodyPr lIns="0"/>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99494" rtl="0" eaLnBrk="1" fontAlgn="auto" latinLnBrk="0" hangingPunct="1">
              <a:lnSpc>
                <a:spcPct val="100000"/>
              </a:lnSpc>
              <a:spcBef>
                <a:spcPts val="0"/>
              </a:spcBef>
              <a:spcAft>
                <a:spcPts val="0"/>
              </a:spcAft>
              <a:buClrTx/>
              <a:buSzTx/>
              <a:buFontTx/>
              <a:buNone/>
              <a:tabLst/>
              <a:defRPr/>
            </a:pPr>
            <a:r>
              <a:rPr kumimoji="0" lang="en-US" sz="5882" b="0" i="0" u="none" strike="noStrike" kern="1200" cap="none" spc="0" normalizeH="0" baseline="0" noProof="0">
                <a:ln>
                  <a:noFill/>
                </a:ln>
                <a:solidFill>
                  <a:srgbClr val="0078D4"/>
                </a:solidFill>
                <a:effectLst/>
                <a:uLnTx/>
                <a:uFillTx/>
                <a:latin typeface="Segoe UI Semibold"/>
                <a:ea typeface="+mn-ea"/>
                <a:cs typeface="+mn-cs"/>
              </a:rPr>
              <a:t>300</a:t>
            </a:r>
            <a:r>
              <a:rPr kumimoji="0" lang="en-US" sz="3529" b="0" i="0" u="none" strike="noStrike" kern="1200" cap="none" spc="0" normalizeH="0" baseline="0" noProof="0">
                <a:ln>
                  <a:noFill/>
                </a:ln>
                <a:solidFill>
                  <a:srgbClr val="000000"/>
                </a:solidFill>
                <a:effectLst/>
                <a:uLnTx/>
                <a:uFillTx/>
                <a:latin typeface="Segoe UI Semibold"/>
                <a:ea typeface="+mn-ea"/>
                <a:cs typeface="+mn-cs"/>
              </a:rPr>
              <a:t>%</a:t>
            </a:r>
          </a:p>
        </p:txBody>
      </p:sp>
      <p:sp>
        <p:nvSpPr>
          <p:cNvPr id="72" name="Rectangle 71">
            <a:extLst>
              <a:ext uri="{FF2B5EF4-FFF2-40B4-BE49-F238E27FC236}">
                <a16:creationId xmlns:a16="http://schemas.microsoft.com/office/drawing/2014/main" id="{F12CC13A-2217-4F5F-A31D-1E1A275F1041}"/>
              </a:ext>
            </a:extLst>
          </p:cNvPr>
          <p:cNvSpPr/>
          <p:nvPr/>
        </p:nvSpPr>
        <p:spPr>
          <a:xfrm>
            <a:off x="2355128" y="1784123"/>
            <a:ext cx="3215082" cy="590931"/>
          </a:xfrm>
          <a:prstGeom prst="rect">
            <a:avLst/>
          </a:prstGeom>
          <a:noFill/>
        </p:spPr>
        <p:txBody>
          <a:bodyPr wrap="square" lIns="0">
            <a:spAutoFit/>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9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increase in identity attacks over the past year</a:t>
            </a:r>
            <a:r>
              <a:rPr kumimoji="0" lang="en-US" sz="1800" b="0" i="0" u="none" strike="noStrike" kern="1200" cap="none" spc="0" normalizeH="0" baseline="30000" noProof="0">
                <a:ln w="3175">
                  <a:noFill/>
                </a:ln>
                <a:solidFill>
                  <a:srgbClr val="000000"/>
                </a:solidFill>
                <a:effectLst/>
                <a:uLnTx/>
                <a:uFillTx/>
                <a:latin typeface="Segoe UI Semibold"/>
                <a:ea typeface="+mn-ea"/>
                <a:cs typeface="Segoe UI Semilight" panose="020B0402040204020203" pitchFamily="34" charset="0"/>
              </a:rPr>
              <a:t>3</a:t>
            </a:r>
          </a:p>
        </p:txBody>
      </p:sp>
      <p:sp>
        <p:nvSpPr>
          <p:cNvPr id="75" name="Rectangle 74">
            <a:extLst>
              <a:ext uri="{FF2B5EF4-FFF2-40B4-BE49-F238E27FC236}">
                <a16:creationId xmlns:a16="http://schemas.microsoft.com/office/drawing/2014/main" id="{1083AEC7-DAF6-473D-A03D-509653E31D34}"/>
              </a:ext>
            </a:extLst>
          </p:cNvPr>
          <p:cNvSpPr/>
          <p:nvPr/>
        </p:nvSpPr>
        <p:spPr bwMode="auto">
          <a:xfrm>
            <a:off x="468313" y="2877349"/>
            <a:ext cx="4375051" cy="965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07571" rIns="134464" bIns="107571" numCol="1" spcCol="0" rtlCol="0" fromWordArt="0" anchor="t" anchorCtr="0" forceAA="0" compatLnSpc="1">
            <a:prstTxWarp prst="textNoShape">
              <a:avLst/>
            </a:prstTxWarp>
            <a:sp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pitchFamily="34" charset="0"/>
              </a:rPr>
              <a:t>Phishing and stolen credentials </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(hacking) are among the top threat action varieties in breaches for SMBs</a:t>
            </a:r>
            <a:r>
              <a:rPr kumimoji="0" lang="en-US" sz="1800" b="0" i="0" u="none" strike="noStrike" kern="1200" cap="none" spc="0" normalizeH="0" baseline="30000" noProof="0">
                <a:ln w="3175">
                  <a:noFill/>
                </a:ln>
                <a:solidFill>
                  <a:srgbClr val="000000"/>
                </a:solidFill>
                <a:effectLst/>
                <a:uLnTx/>
                <a:uFillTx/>
                <a:latin typeface="Segoe UI Semibold"/>
                <a:ea typeface="+mn-ea"/>
                <a:cs typeface="Segoe UI Semilight" panose="020B0402040204020203" pitchFamily="34" charset="0"/>
              </a:rPr>
              <a:t>2</a:t>
            </a:r>
          </a:p>
        </p:txBody>
      </p:sp>
      <p:sp>
        <p:nvSpPr>
          <p:cNvPr id="201" name="TextBox 200">
            <a:extLst>
              <a:ext uri="{FF2B5EF4-FFF2-40B4-BE49-F238E27FC236}">
                <a16:creationId xmlns:a16="http://schemas.microsoft.com/office/drawing/2014/main" id="{C2C61C34-B92D-4150-BAD9-E1E347BA3BDB}"/>
              </a:ext>
            </a:extLst>
          </p:cNvPr>
          <p:cNvSpPr txBox="1"/>
          <p:nvPr/>
        </p:nvSpPr>
        <p:spPr>
          <a:xfrm>
            <a:off x="468312" y="4389031"/>
            <a:ext cx="1799405" cy="646331"/>
          </a:xfrm>
          <a:prstGeom prst="rect">
            <a:avLst/>
          </a:prstGeom>
          <a:noFill/>
        </p:spPr>
        <p:txBody>
          <a:bodyPr wrap="square" lIns="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1" normalizeH="0" baseline="0" noProof="0">
                <a:ln w="3175">
                  <a:noFill/>
                </a:ln>
                <a:solidFill>
                  <a:srgbClr val="0078D4"/>
                </a:solidFill>
                <a:effectLst/>
                <a:uLnTx/>
                <a:uFillTx/>
                <a:latin typeface="Segoe UI Semibold"/>
                <a:ea typeface="+mn-ea"/>
                <a:cs typeface="Segoe UI" pitchFamily="34" charset="0"/>
              </a:rPr>
              <a:t>+300% </a:t>
            </a:r>
          </a:p>
        </p:txBody>
      </p:sp>
      <p:sp>
        <p:nvSpPr>
          <p:cNvPr id="206" name="TextBox 205">
            <a:extLst>
              <a:ext uri="{FF2B5EF4-FFF2-40B4-BE49-F238E27FC236}">
                <a16:creationId xmlns:a16="http://schemas.microsoft.com/office/drawing/2014/main" id="{FC7E5C49-D2A2-4071-B8DD-616E38E2203A}"/>
              </a:ext>
            </a:extLst>
          </p:cNvPr>
          <p:cNvSpPr txBox="1"/>
          <p:nvPr/>
        </p:nvSpPr>
        <p:spPr>
          <a:xfrm>
            <a:off x="2109945" y="4342864"/>
            <a:ext cx="2715153" cy="738664"/>
          </a:xfrm>
          <a:prstGeom prst="rect">
            <a:avLst/>
          </a:prstGeom>
          <a:noFill/>
        </p:spPr>
        <p:txBody>
          <a:bodyPr wrap="square" lIns="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Ransomware attacks in the past year, with more than 50% targeted at small businesses </a:t>
            </a:r>
            <a:r>
              <a:rPr kumimoji="0" lang="en-US" sz="1400" b="0" i="0" u="none" strike="noStrike" kern="1200" cap="none" spc="0" normalizeH="0" baseline="30000" noProof="0">
                <a:ln>
                  <a:noFill/>
                </a:ln>
                <a:solidFill>
                  <a:srgbClr val="000000"/>
                </a:solidFill>
                <a:effectLst/>
                <a:uLnTx/>
                <a:uFillTx/>
                <a:latin typeface="Segoe UI"/>
                <a:ea typeface="+mn-ea"/>
                <a:cs typeface="+mn-cs"/>
              </a:rPr>
              <a:t>6</a:t>
            </a:r>
          </a:p>
        </p:txBody>
      </p:sp>
      <p:sp>
        <p:nvSpPr>
          <p:cNvPr id="236" name="TextBox 235">
            <a:extLst>
              <a:ext uri="{FF2B5EF4-FFF2-40B4-BE49-F238E27FC236}">
                <a16:creationId xmlns:a16="http://schemas.microsoft.com/office/drawing/2014/main" id="{395C2AFE-662D-4268-98BA-C50884CEDF0A}"/>
              </a:ext>
            </a:extLst>
          </p:cNvPr>
          <p:cNvSpPr txBox="1"/>
          <p:nvPr/>
        </p:nvSpPr>
        <p:spPr>
          <a:xfrm>
            <a:off x="468312" y="6110158"/>
            <a:ext cx="5419066" cy="646331"/>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000000"/>
                </a:solidFill>
                <a:effectLst/>
                <a:uLnTx/>
                <a:uFillTx/>
                <a:latin typeface="Segoe UI"/>
                <a:ea typeface="+mn-ea"/>
                <a:cs typeface="+mn-cs"/>
                <a:hlinkClick r:id="rId3"/>
              </a:rPr>
              <a:t>1</a:t>
            </a:r>
            <a:r>
              <a:rPr kumimoji="0" lang="en-US" sz="900" b="0" i="0" u="none" strike="noStrike" kern="1200" cap="none" spc="0" normalizeH="0" baseline="0" noProof="0">
                <a:ln>
                  <a:noFill/>
                </a:ln>
                <a:solidFill>
                  <a:srgbClr val="000000"/>
                </a:solidFill>
                <a:effectLst/>
                <a:uLnTx/>
                <a:uFillTx/>
                <a:latin typeface="Segoe UI"/>
                <a:ea typeface="+mn-ea"/>
                <a:cs typeface="+mn-cs"/>
                <a:hlinkClick r:id="rId3"/>
              </a:rPr>
              <a:t> Source: https://www.microsoft.com/security/blog/2019/08/20/one-simple-action-you-can-take-to-prevent-99-9-percent-of-account-attacks/</a:t>
            </a:r>
            <a:r>
              <a:rPr kumimoji="0" lang="en-US" sz="900" b="0" i="0" u="none" strike="noStrike" kern="1200" cap="none" spc="0" normalizeH="0" baseline="0" noProof="0">
                <a:ln>
                  <a:noFill/>
                </a:ln>
                <a:solidFill>
                  <a:srgbClr val="000000"/>
                </a:solidFill>
                <a:effectLst/>
                <a:uLnTx/>
                <a:uFillTx/>
                <a:latin typeface="Segoe UI"/>
                <a:ea typeface="+mn-ea"/>
                <a:cs typeface="+mn-cs"/>
              </a:rPr>
              <a:t> based on MSFT internal study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2.</a:t>
            </a:r>
            <a:r>
              <a:rPr kumimoji="0" lang="en-US" sz="900" b="0" i="0" u="none" strike="noStrike" kern="1200" cap="none" spc="0" normalizeH="0" baseline="0" noProof="0">
                <a:ln>
                  <a:noFill/>
                </a:ln>
                <a:solidFill>
                  <a:srgbClr val="000000"/>
                </a:solidFill>
                <a:effectLst/>
                <a:uLnTx/>
                <a:uFillTx/>
                <a:latin typeface="Segoe UI"/>
                <a:ea typeface="+mn-ea"/>
                <a:cs typeface="+mn-cs"/>
                <a:hlinkClick r:id="rId4"/>
              </a:rPr>
              <a:t>2020 Verizon Data Breach Investigations Report </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3. MSFT Internal research </a:t>
            </a:r>
          </a:p>
        </p:txBody>
      </p:sp>
      <p:cxnSp>
        <p:nvCxnSpPr>
          <p:cNvPr id="238" name="Straight Connector 237">
            <a:extLst>
              <a:ext uri="{FF2B5EF4-FFF2-40B4-BE49-F238E27FC236}">
                <a16:creationId xmlns:a16="http://schemas.microsoft.com/office/drawing/2014/main" id="{495935F8-CADB-4C77-AFF4-6AB78C9DBD90}"/>
              </a:ext>
              <a:ext uri="{C183D7F6-B498-43B3-948B-1728B52AA6E4}">
                <adec:decorative xmlns:adec="http://schemas.microsoft.com/office/drawing/2017/decorative" val="1"/>
              </a:ext>
            </a:extLst>
          </p:cNvPr>
          <p:cNvCxnSpPr>
            <a:cxnSpLocks/>
          </p:cNvCxnSpPr>
          <p:nvPr/>
        </p:nvCxnSpPr>
        <p:spPr>
          <a:xfrm flipH="1">
            <a:off x="468313" y="2683288"/>
            <a:ext cx="4389690" cy="0"/>
          </a:xfrm>
          <a:prstGeom prst="line">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B344B6F-6244-4083-8DE7-B6FAE1208F41}"/>
              </a:ext>
              <a:ext uri="{C183D7F6-B498-43B3-948B-1728B52AA6E4}">
                <adec:decorative xmlns:adec="http://schemas.microsoft.com/office/drawing/2017/decorative" val="1"/>
              </a:ext>
            </a:extLst>
          </p:cNvPr>
          <p:cNvCxnSpPr>
            <a:cxnSpLocks/>
          </p:cNvCxnSpPr>
          <p:nvPr/>
        </p:nvCxnSpPr>
        <p:spPr>
          <a:xfrm flipH="1">
            <a:off x="468313" y="4071025"/>
            <a:ext cx="4389690" cy="0"/>
          </a:xfrm>
          <a:prstGeom prst="line">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A6ADBDB1-397E-46D6-94D4-B9617879FCA4}"/>
              </a:ext>
              <a:ext uri="{C183D7F6-B498-43B3-948B-1728B52AA6E4}">
                <adec:decorative xmlns:adec="http://schemas.microsoft.com/office/drawing/2017/decorative" val="1"/>
              </a:ext>
            </a:extLst>
          </p:cNvPr>
          <p:cNvSpPr/>
          <p:nvPr/>
        </p:nvSpPr>
        <p:spPr bwMode="auto">
          <a:xfrm>
            <a:off x="5461236" y="117407"/>
            <a:ext cx="6658983" cy="665898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52" name="Straight Connector 251">
            <a:extLst>
              <a:ext uri="{FF2B5EF4-FFF2-40B4-BE49-F238E27FC236}">
                <a16:creationId xmlns:a16="http://schemas.microsoft.com/office/drawing/2014/main" id="{0B16C11C-43B3-4198-B3FC-BD83909256F3}"/>
              </a:ext>
              <a:ext uri="{C183D7F6-B498-43B3-948B-1728B52AA6E4}">
                <adec:decorative xmlns:adec="http://schemas.microsoft.com/office/drawing/2017/decorative" val="1"/>
              </a:ext>
            </a:extLst>
          </p:cNvPr>
          <p:cNvCxnSpPr>
            <a:cxnSpLocks/>
          </p:cNvCxnSpPr>
          <p:nvPr/>
        </p:nvCxnSpPr>
        <p:spPr>
          <a:xfrm flipV="1">
            <a:off x="7081880" y="3799081"/>
            <a:ext cx="1157635" cy="762752"/>
          </a:xfrm>
          <a:prstGeom prst="line">
            <a:avLst/>
          </a:prstGeom>
          <a:noFill/>
          <a:ln w="6350" cap="flat" cmpd="sng" algn="ctr">
            <a:solidFill>
              <a:schemeClr val="bg2">
                <a:lumMod val="75000"/>
              </a:schemeClr>
            </a:solidFill>
            <a:prstDash val="solid"/>
            <a:headEnd type="none"/>
            <a:tailEnd type="none"/>
          </a:ln>
          <a:effectLst/>
        </p:spPr>
      </p:cxnSp>
      <p:cxnSp>
        <p:nvCxnSpPr>
          <p:cNvPr id="251" name="Straight Connector 250">
            <a:extLst>
              <a:ext uri="{FF2B5EF4-FFF2-40B4-BE49-F238E27FC236}">
                <a16:creationId xmlns:a16="http://schemas.microsoft.com/office/drawing/2014/main" id="{7677FBE5-021C-46B6-94DE-F4360F7614FB}"/>
              </a:ext>
              <a:ext uri="{C183D7F6-B498-43B3-948B-1728B52AA6E4}">
                <adec:decorative xmlns:adec="http://schemas.microsoft.com/office/drawing/2017/decorative" val="1"/>
              </a:ext>
            </a:extLst>
          </p:cNvPr>
          <p:cNvCxnSpPr>
            <a:cxnSpLocks/>
          </p:cNvCxnSpPr>
          <p:nvPr/>
        </p:nvCxnSpPr>
        <p:spPr>
          <a:xfrm flipV="1">
            <a:off x="9400388" y="3071724"/>
            <a:ext cx="2063512" cy="276914"/>
          </a:xfrm>
          <a:prstGeom prst="line">
            <a:avLst/>
          </a:prstGeom>
          <a:noFill/>
          <a:ln w="6350" cap="flat" cmpd="sng" algn="ctr">
            <a:solidFill>
              <a:schemeClr val="bg2">
                <a:lumMod val="75000"/>
              </a:schemeClr>
            </a:solidFill>
            <a:prstDash val="solid"/>
            <a:headEnd type="none"/>
            <a:tailEnd type="none"/>
          </a:ln>
          <a:effectLst/>
        </p:spPr>
      </p:cxnSp>
      <p:sp>
        <p:nvSpPr>
          <p:cNvPr id="78" name="Oval 77">
            <a:extLst>
              <a:ext uri="{FF2B5EF4-FFF2-40B4-BE49-F238E27FC236}">
                <a16:creationId xmlns:a16="http://schemas.microsoft.com/office/drawing/2014/main" id="{877AAFF1-63AF-4D90-8E30-0A285B3572A5}"/>
              </a:ext>
              <a:ext uri="{C183D7F6-B498-43B3-948B-1728B52AA6E4}">
                <adec:decorative xmlns:adec="http://schemas.microsoft.com/office/drawing/2017/decorative" val="1"/>
              </a:ext>
            </a:extLst>
          </p:cNvPr>
          <p:cNvSpPr>
            <a:spLocks noChangeAspect="1"/>
          </p:cNvSpPr>
          <p:nvPr/>
        </p:nvSpPr>
        <p:spPr bwMode="auto">
          <a:xfrm>
            <a:off x="10759824" y="2577475"/>
            <a:ext cx="157617" cy="157617"/>
          </a:xfrm>
          <a:prstGeom prst="ellipse">
            <a:avLst/>
          </a:prstGeom>
          <a:noFill/>
          <a:ln w="9525" cap="flat" cmpd="sng" algn="ctr">
            <a:noFill/>
            <a:prstDash val="solid"/>
            <a:headEnd type="none" w="med" len="med"/>
            <a:tailEnd type="none" w="med" len="med"/>
          </a:ln>
          <a:effectLst/>
        </p:spPr>
        <p:txBody>
          <a:bodyPr rot="0" spcFirstLastPara="0" vert="horz" wrap="square" lIns="131802" tIns="105442" rIns="131802" bIns="105442"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ctr" defTabSz="671994"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9" name="Group 78">
            <a:extLst>
              <a:ext uri="{FF2B5EF4-FFF2-40B4-BE49-F238E27FC236}">
                <a16:creationId xmlns:a16="http://schemas.microsoft.com/office/drawing/2014/main" id="{3411018C-D7C0-4250-92A7-9DFA1B6E5CBD}"/>
              </a:ext>
              <a:ext uri="{C183D7F6-B498-43B3-948B-1728B52AA6E4}">
                <adec:decorative xmlns:adec="http://schemas.microsoft.com/office/drawing/2017/decorative" val="1"/>
              </a:ext>
            </a:extLst>
          </p:cNvPr>
          <p:cNvGrpSpPr/>
          <p:nvPr/>
        </p:nvGrpSpPr>
        <p:grpSpPr>
          <a:xfrm>
            <a:off x="10448637" y="1745075"/>
            <a:ext cx="558999" cy="540434"/>
            <a:chOff x="3973518" y="1864379"/>
            <a:chExt cx="520966" cy="503664"/>
          </a:xfrm>
        </p:grpSpPr>
        <p:sp>
          <p:nvSpPr>
            <p:cNvPr id="234" name="Oval 233">
              <a:extLst>
                <a:ext uri="{FF2B5EF4-FFF2-40B4-BE49-F238E27FC236}">
                  <a16:creationId xmlns:a16="http://schemas.microsoft.com/office/drawing/2014/main" id="{D95564EE-81D5-43A8-B48A-8F2A16C1871C}"/>
                </a:ext>
              </a:extLst>
            </p:cNvPr>
            <p:cNvSpPr/>
            <p:nvPr/>
          </p:nvSpPr>
          <p:spPr bwMode="auto">
            <a:xfrm>
              <a:off x="3973518" y="1864379"/>
              <a:ext cx="520966" cy="503664"/>
            </a:xfrm>
            <a:prstGeom prst="ellipse">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5" name="Picture 234">
              <a:extLst>
                <a:ext uri="{FF2B5EF4-FFF2-40B4-BE49-F238E27FC236}">
                  <a16:creationId xmlns:a16="http://schemas.microsoft.com/office/drawing/2014/main" id="{3A703411-9777-4246-A374-33961F649A2E}"/>
                </a:ext>
              </a:extLst>
            </p:cNvPr>
            <p:cNvPicPr>
              <a:picLocks noChangeAspect="1"/>
            </p:cNvPicPr>
            <p:nvPr/>
          </p:nvPicPr>
          <p:blipFill>
            <a:blip r:embed="rId5" cstate="screen">
              <a:lum bright="-20000"/>
              <a:extLst>
                <a:ext uri="{28A0092B-C50C-407E-A947-70E740481C1C}">
                  <a14:useLocalDpi xmlns:a14="http://schemas.microsoft.com/office/drawing/2010/main"/>
                </a:ext>
              </a:extLst>
            </a:blip>
            <a:stretch>
              <a:fillRect/>
            </a:stretch>
          </p:blipFill>
          <p:spPr>
            <a:xfrm>
              <a:off x="4109744" y="1991954"/>
              <a:ext cx="248515" cy="248515"/>
            </a:xfrm>
            <a:prstGeom prst="rect">
              <a:avLst/>
            </a:prstGeom>
          </p:spPr>
        </p:pic>
      </p:grpSp>
      <p:grpSp>
        <p:nvGrpSpPr>
          <p:cNvPr id="80" name="Group 79">
            <a:extLst>
              <a:ext uri="{FF2B5EF4-FFF2-40B4-BE49-F238E27FC236}">
                <a16:creationId xmlns:a16="http://schemas.microsoft.com/office/drawing/2014/main" id="{12BCF570-C5BA-4FB4-AEB5-11A91445306B}"/>
              </a:ext>
              <a:ext uri="{C183D7F6-B498-43B3-948B-1728B52AA6E4}">
                <adec:decorative xmlns:adec="http://schemas.microsoft.com/office/drawing/2017/decorative" val="1"/>
              </a:ext>
            </a:extLst>
          </p:cNvPr>
          <p:cNvGrpSpPr/>
          <p:nvPr/>
        </p:nvGrpSpPr>
        <p:grpSpPr>
          <a:xfrm>
            <a:off x="11023571" y="2763407"/>
            <a:ext cx="558999" cy="540434"/>
            <a:chOff x="8914882" y="2599681"/>
            <a:chExt cx="520966" cy="503664"/>
          </a:xfrm>
        </p:grpSpPr>
        <p:sp>
          <p:nvSpPr>
            <p:cNvPr id="232" name="Oval 231">
              <a:extLst>
                <a:ext uri="{FF2B5EF4-FFF2-40B4-BE49-F238E27FC236}">
                  <a16:creationId xmlns:a16="http://schemas.microsoft.com/office/drawing/2014/main" id="{35D06E3A-0279-45C9-AF60-AC1576644F3F}"/>
                </a:ext>
              </a:extLst>
            </p:cNvPr>
            <p:cNvSpPr/>
            <p:nvPr/>
          </p:nvSpPr>
          <p:spPr bwMode="auto">
            <a:xfrm>
              <a:off x="8914882" y="2599681"/>
              <a:ext cx="520966" cy="503664"/>
            </a:xfrm>
            <a:prstGeom prst="ellipse">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3" name="Picture 232">
              <a:extLst>
                <a:ext uri="{FF2B5EF4-FFF2-40B4-BE49-F238E27FC236}">
                  <a16:creationId xmlns:a16="http://schemas.microsoft.com/office/drawing/2014/main" id="{D1655A4A-3424-4CD4-824B-6AF3CB54300C}"/>
                </a:ext>
              </a:extLst>
            </p:cNvPr>
            <p:cNvPicPr>
              <a:picLocks noChangeAspect="1"/>
            </p:cNvPicPr>
            <p:nvPr/>
          </p:nvPicPr>
          <p:blipFill>
            <a:blip r:embed="rId6"/>
            <a:stretch>
              <a:fillRect/>
            </a:stretch>
          </p:blipFill>
          <p:spPr>
            <a:xfrm>
              <a:off x="9025479" y="2705991"/>
              <a:ext cx="299773" cy="291044"/>
            </a:xfrm>
            <a:prstGeom prst="rect">
              <a:avLst/>
            </a:prstGeom>
          </p:spPr>
        </p:pic>
      </p:grpSp>
      <p:grpSp>
        <p:nvGrpSpPr>
          <p:cNvPr id="81" name="Group 80">
            <a:extLst>
              <a:ext uri="{FF2B5EF4-FFF2-40B4-BE49-F238E27FC236}">
                <a16:creationId xmlns:a16="http://schemas.microsoft.com/office/drawing/2014/main" id="{0864182E-A866-47F1-A463-B948378CE0A4}"/>
              </a:ext>
              <a:ext uri="{C183D7F6-B498-43B3-948B-1728B52AA6E4}">
                <adec:decorative xmlns:adec="http://schemas.microsoft.com/office/drawing/2017/decorative" val="1"/>
              </a:ext>
            </a:extLst>
          </p:cNvPr>
          <p:cNvGrpSpPr/>
          <p:nvPr/>
        </p:nvGrpSpPr>
        <p:grpSpPr>
          <a:xfrm>
            <a:off x="6608966" y="4420187"/>
            <a:ext cx="558999" cy="540434"/>
            <a:chOff x="2683318" y="5352158"/>
            <a:chExt cx="760278" cy="735028"/>
          </a:xfrm>
        </p:grpSpPr>
        <p:sp>
          <p:nvSpPr>
            <p:cNvPr id="230" name="Oval 229">
              <a:extLst>
                <a:ext uri="{FF2B5EF4-FFF2-40B4-BE49-F238E27FC236}">
                  <a16:creationId xmlns:a16="http://schemas.microsoft.com/office/drawing/2014/main" id="{1B687B5E-ACD2-4B62-AFE3-0B27B10AB2DD}"/>
                </a:ext>
              </a:extLst>
            </p:cNvPr>
            <p:cNvSpPr/>
            <p:nvPr/>
          </p:nvSpPr>
          <p:spPr bwMode="auto">
            <a:xfrm>
              <a:off x="2683318" y="5352158"/>
              <a:ext cx="760278" cy="735028"/>
            </a:xfrm>
            <a:prstGeom prst="ellipse">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1" name="Picture 230">
              <a:extLst>
                <a:ext uri="{FF2B5EF4-FFF2-40B4-BE49-F238E27FC236}">
                  <a16:creationId xmlns:a16="http://schemas.microsoft.com/office/drawing/2014/main" id="{6D5E1727-DC5A-47B9-A925-373A1589DFF7}"/>
                </a:ext>
              </a:extLst>
            </p:cNvPr>
            <p:cNvPicPr>
              <a:picLocks noChangeAspect="1"/>
            </p:cNvPicPr>
            <p:nvPr/>
          </p:nvPicPr>
          <p:blipFill>
            <a:blip r:embed="rId7"/>
            <a:stretch>
              <a:fillRect/>
            </a:stretch>
          </p:blipFill>
          <p:spPr>
            <a:xfrm>
              <a:off x="2802249" y="5458464"/>
              <a:ext cx="522417" cy="522417"/>
            </a:xfrm>
            <a:prstGeom prst="rect">
              <a:avLst/>
            </a:prstGeom>
          </p:spPr>
        </p:pic>
      </p:grpSp>
      <p:grpSp>
        <p:nvGrpSpPr>
          <p:cNvPr id="82" name="Group 81">
            <a:extLst>
              <a:ext uri="{FF2B5EF4-FFF2-40B4-BE49-F238E27FC236}">
                <a16:creationId xmlns:a16="http://schemas.microsoft.com/office/drawing/2014/main" id="{D94EA470-2FCA-4485-B76E-193FBE1952EF}"/>
              </a:ext>
              <a:ext uri="{C183D7F6-B498-43B3-948B-1728B52AA6E4}">
                <adec:decorative xmlns:adec="http://schemas.microsoft.com/office/drawing/2017/decorative" val="1"/>
              </a:ext>
            </a:extLst>
          </p:cNvPr>
          <p:cNvGrpSpPr/>
          <p:nvPr/>
        </p:nvGrpSpPr>
        <p:grpSpPr>
          <a:xfrm>
            <a:off x="8466348" y="4466196"/>
            <a:ext cx="558999" cy="540434"/>
            <a:chOff x="5155877" y="5601791"/>
            <a:chExt cx="760278" cy="735028"/>
          </a:xfrm>
        </p:grpSpPr>
        <p:sp>
          <p:nvSpPr>
            <p:cNvPr id="226" name="Oval 225">
              <a:extLst>
                <a:ext uri="{FF2B5EF4-FFF2-40B4-BE49-F238E27FC236}">
                  <a16:creationId xmlns:a16="http://schemas.microsoft.com/office/drawing/2014/main" id="{447BE336-A684-4F76-B436-18FF54C27B95}"/>
                </a:ext>
              </a:extLst>
            </p:cNvPr>
            <p:cNvSpPr/>
            <p:nvPr/>
          </p:nvSpPr>
          <p:spPr bwMode="auto">
            <a:xfrm>
              <a:off x="5155877" y="5601791"/>
              <a:ext cx="760278" cy="735028"/>
            </a:xfrm>
            <a:prstGeom prst="ellipse">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3D4CDCA-4309-47DD-8A8A-9BE94D18FDE4}"/>
                </a:ext>
              </a:extLst>
            </p:cNvPr>
            <p:cNvGrpSpPr/>
            <p:nvPr/>
          </p:nvGrpSpPr>
          <p:grpSpPr>
            <a:xfrm>
              <a:off x="5292975" y="5785299"/>
              <a:ext cx="486083" cy="368013"/>
              <a:chOff x="5340183" y="5957270"/>
              <a:chExt cx="367079" cy="277915"/>
            </a:xfrm>
          </p:grpSpPr>
          <p:pic>
            <p:nvPicPr>
              <p:cNvPr id="228" name="Picture 227">
                <a:extLst>
                  <a:ext uri="{FF2B5EF4-FFF2-40B4-BE49-F238E27FC236}">
                    <a16:creationId xmlns:a16="http://schemas.microsoft.com/office/drawing/2014/main" id="{AD48C178-C85F-4E78-84EB-33D988D90F84}"/>
                  </a:ext>
                </a:extLst>
              </p:cNvPr>
              <p:cNvPicPr>
                <a:picLocks noChangeAspect="1"/>
              </p:cNvPicPr>
              <p:nvPr/>
            </p:nvPicPr>
            <p:blipFill>
              <a:blip r:embed="rId8" cstate="screen">
                <a:lum bright="-20000"/>
                <a:extLst>
                  <a:ext uri="{28A0092B-C50C-407E-A947-70E740481C1C}">
                    <a14:useLocalDpi xmlns:a14="http://schemas.microsoft.com/office/drawing/2010/main"/>
                  </a:ext>
                </a:extLst>
              </a:blip>
              <a:stretch>
                <a:fillRect/>
              </a:stretch>
            </p:blipFill>
            <p:spPr>
              <a:xfrm>
                <a:off x="5340183" y="5957270"/>
                <a:ext cx="215043" cy="215043"/>
              </a:xfrm>
              <a:prstGeom prst="rect">
                <a:avLst/>
              </a:prstGeom>
            </p:spPr>
          </p:pic>
          <p:pic>
            <p:nvPicPr>
              <p:cNvPr id="229" name="Picture 228">
                <a:extLst>
                  <a:ext uri="{FF2B5EF4-FFF2-40B4-BE49-F238E27FC236}">
                    <a16:creationId xmlns:a16="http://schemas.microsoft.com/office/drawing/2014/main" id="{0EC6EF8A-212A-483B-ABD8-4D2CD7DA85D6}"/>
                  </a:ext>
                </a:extLst>
              </p:cNvPr>
              <p:cNvPicPr>
                <a:picLocks noChangeAspect="1"/>
              </p:cNvPicPr>
              <p:nvPr/>
            </p:nvPicPr>
            <p:blipFill>
              <a:blip r:embed="rId5" cstate="screen">
                <a:lum bright="-20000"/>
                <a:extLst>
                  <a:ext uri="{28A0092B-C50C-407E-A947-70E740481C1C}">
                    <a14:useLocalDpi xmlns:a14="http://schemas.microsoft.com/office/drawing/2010/main"/>
                  </a:ext>
                </a:extLst>
              </a:blip>
              <a:stretch>
                <a:fillRect/>
              </a:stretch>
            </p:blipFill>
            <p:spPr>
              <a:xfrm>
                <a:off x="5521479" y="6049402"/>
                <a:ext cx="185783" cy="185783"/>
              </a:xfrm>
              <a:prstGeom prst="rect">
                <a:avLst/>
              </a:prstGeom>
            </p:spPr>
          </p:pic>
        </p:grpSp>
      </p:grpSp>
      <p:grpSp>
        <p:nvGrpSpPr>
          <p:cNvPr id="83" name="Group 82">
            <a:extLst>
              <a:ext uri="{FF2B5EF4-FFF2-40B4-BE49-F238E27FC236}">
                <a16:creationId xmlns:a16="http://schemas.microsoft.com/office/drawing/2014/main" id="{F1F3F541-8BF5-424B-9805-EEEB2584EE2E}"/>
              </a:ext>
              <a:ext uri="{C183D7F6-B498-43B3-948B-1728B52AA6E4}">
                <adec:decorative xmlns:adec="http://schemas.microsoft.com/office/drawing/2017/decorative" val="1"/>
              </a:ext>
            </a:extLst>
          </p:cNvPr>
          <p:cNvGrpSpPr/>
          <p:nvPr/>
        </p:nvGrpSpPr>
        <p:grpSpPr>
          <a:xfrm>
            <a:off x="6608966" y="1745075"/>
            <a:ext cx="558999" cy="540434"/>
            <a:chOff x="9460161" y="4203874"/>
            <a:chExt cx="520966" cy="503664"/>
          </a:xfrm>
        </p:grpSpPr>
        <p:sp>
          <p:nvSpPr>
            <p:cNvPr id="224" name="Oval 223">
              <a:extLst>
                <a:ext uri="{FF2B5EF4-FFF2-40B4-BE49-F238E27FC236}">
                  <a16:creationId xmlns:a16="http://schemas.microsoft.com/office/drawing/2014/main" id="{B3BFD347-5FA7-452C-A88B-20E819E03F33}"/>
                </a:ext>
              </a:extLst>
            </p:cNvPr>
            <p:cNvSpPr/>
            <p:nvPr/>
          </p:nvSpPr>
          <p:spPr bwMode="auto">
            <a:xfrm>
              <a:off x="9460161" y="4203874"/>
              <a:ext cx="520966" cy="503664"/>
            </a:xfrm>
            <a:prstGeom prst="ellipse">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F39AC7C2-5DE3-4FB9-9F4A-DD28D63F7FAF}"/>
                </a:ext>
              </a:extLst>
            </p:cNvPr>
            <p:cNvPicPr>
              <a:picLocks noChangeAspect="1"/>
            </p:cNvPicPr>
            <p:nvPr/>
          </p:nvPicPr>
          <p:blipFill>
            <a:blip r:embed="rId9">
              <a:lum bright="-20000"/>
            </a:blip>
            <a:stretch>
              <a:fillRect/>
            </a:stretch>
          </p:blipFill>
          <p:spPr>
            <a:xfrm>
              <a:off x="9562342" y="4297404"/>
              <a:ext cx="316604" cy="316604"/>
            </a:xfrm>
            <a:prstGeom prst="rect">
              <a:avLst/>
            </a:prstGeom>
          </p:spPr>
        </p:pic>
      </p:grpSp>
      <p:grpSp>
        <p:nvGrpSpPr>
          <p:cNvPr id="89" name="Group 88">
            <a:extLst>
              <a:ext uri="{FF2B5EF4-FFF2-40B4-BE49-F238E27FC236}">
                <a16:creationId xmlns:a16="http://schemas.microsoft.com/office/drawing/2014/main" id="{92F1B57E-65A4-41EC-A423-03F9E82379B4}"/>
              </a:ext>
              <a:ext uri="{C183D7F6-B498-43B3-948B-1728B52AA6E4}">
                <adec:decorative xmlns:adec="http://schemas.microsoft.com/office/drawing/2017/decorative" val="1"/>
              </a:ext>
            </a:extLst>
          </p:cNvPr>
          <p:cNvGrpSpPr/>
          <p:nvPr/>
        </p:nvGrpSpPr>
        <p:grpSpPr>
          <a:xfrm>
            <a:off x="6098722" y="2763407"/>
            <a:ext cx="558999" cy="540434"/>
            <a:chOff x="1963068" y="4389349"/>
            <a:chExt cx="520966" cy="503664"/>
          </a:xfrm>
          <a:effectLst/>
        </p:grpSpPr>
        <p:sp>
          <p:nvSpPr>
            <p:cNvPr id="222" name="Oval 221">
              <a:extLst>
                <a:ext uri="{FF2B5EF4-FFF2-40B4-BE49-F238E27FC236}">
                  <a16:creationId xmlns:a16="http://schemas.microsoft.com/office/drawing/2014/main" id="{1BC0E383-5A3D-408B-8544-D74DE83F09BD}"/>
                </a:ext>
              </a:extLst>
            </p:cNvPr>
            <p:cNvSpPr/>
            <p:nvPr/>
          </p:nvSpPr>
          <p:spPr bwMode="auto">
            <a:xfrm>
              <a:off x="1963068" y="4389349"/>
              <a:ext cx="520966" cy="503664"/>
            </a:xfrm>
            <a:prstGeom prst="ellipse">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3" name="Picture 222">
              <a:extLst>
                <a:ext uri="{FF2B5EF4-FFF2-40B4-BE49-F238E27FC236}">
                  <a16:creationId xmlns:a16="http://schemas.microsoft.com/office/drawing/2014/main" id="{E44BEC26-C4CD-4D81-AD86-0B5192AED531}"/>
                </a:ext>
              </a:extLst>
            </p:cNvPr>
            <p:cNvPicPr>
              <a:picLocks noChangeAspect="1"/>
            </p:cNvPicPr>
            <p:nvPr/>
          </p:nvPicPr>
          <p:blipFill>
            <a:blip r:embed="rId10">
              <a:lum bright="-20000"/>
            </a:blip>
            <a:stretch>
              <a:fillRect/>
            </a:stretch>
          </p:blipFill>
          <p:spPr>
            <a:xfrm>
              <a:off x="2052340" y="4469972"/>
              <a:ext cx="342423" cy="342423"/>
            </a:xfrm>
            <a:prstGeom prst="rect">
              <a:avLst/>
            </a:prstGeom>
          </p:spPr>
        </p:pic>
      </p:grpSp>
      <p:grpSp>
        <p:nvGrpSpPr>
          <p:cNvPr id="91" name="Group 90">
            <a:extLst>
              <a:ext uri="{FF2B5EF4-FFF2-40B4-BE49-F238E27FC236}">
                <a16:creationId xmlns:a16="http://schemas.microsoft.com/office/drawing/2014/main" id="{34819311-2CB6-438A-9489-02335007DD61}"/>
              </a:ext>
              <a:ext uri="{C183D7F6-B498-43B3-948B-1728B52AA6E4}">
                <adec:decorative xmlns:adec="http://schemas.microsoft.com/office/drawing/2017/decorative" val="1"/>
              </a:ext>
            </a:extLst>
          </p:cNvPr>
          <p:cNvGrpSpPr/>
          <p:nvPr/>
        </p:nvGrpSpPr>
        <p:grpSpPr>
          <a:xfrm>
            <a:off x="7766731" y="2054942"/>
            <a:ext cx="383044" cy="383044"/>
            <a:chOff x="3221255" y="1462391"/>
            <a:chExt cx="1143000" cy="1143000"/>
          </a:xfrm>
        </p:grpSpPr>
        <p:sp>
          <p:nvSpPr>
            <p:cNvPr id="220" name="Freeform 5">
              <a:extLst>
                <a:ext uri="{FF2B5EF4-FFF2-40B4-BE49-F238E27FC236}">
                  <a16:creationId xmlns:a16="http://schemas.microsoft.com/office/drawing/2014/main" id="{C3A8FE3C-AC28-4F05-981D-F9BF6047F6C5}"/>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44813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pic>
          <p:nvPicPr>
            <p:cNvPr id="221" name="Picture 220">
              <a:extLst>
                <a:ext uri="{FF2B5EF4-FFF2-40B4-BE49-F238E27FC236}">
                  <a16:creationId xmlns:a16="http://schemas.microsoft.com/office/drawing/2014/main" id="{24282F1D-07AE-4D8E-9A72-5E27E12AC7A2}"/>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p:blipFill>
          <p:spPr>
            <a:xfrm>
              <a:off x="3375124" y="1826233"/>
              <a:ext cx="835261" cy="415207"/>
            </a:xfrm>
            <a:prstGeom prst="rect">
              <a:avLst/>
            </a:prstGeom>
          </p:spPr>
        </p:pic>
      </p:grpSp>
      <p:grpSp>
        <p:nvGrpSpPr>
          <p:cNvPr id="92" name="Group 91">
            <a:extLst>
              <a:ext uri="{FF2B5EF4-FFF2-40B4-BE49-F238E27FC236}">
                <a16:creationId xmlns:a16="http://schemas.microsoft.com/office/drawing/2014/main" id="{83D5C3B4-6B9B-4600-A5C7-E358EEF98417}"/>
              </a:ext>
              <a:ext uri="{C183D7F6-B498-43B3-948B-1728B52AA6E4}">
                <adec:decorative xmlns:adec="http://schemas.microsoft.com/office/drawing/2017/decorative" val="1"/>
              </a:ext>
            </a:extLst>
          </p:cNvPr>
          <p:cNvGrpSpPr/>
          <p:nvPr/>
        </p:nvGrpSpPr>
        <p:grpSpPr>
          <a:xfrm>
            <a:off x="7766731" y="4460149"/>
            <a:ext cx="383044" cy="383044"/>
            <a:chOff x="6396891" y="6200303"/>
            <a:chExt cx="431488" cy="431488"/>
          </a:xfrm>
        </p:grpSpPr>
        <p:sp>
          <p:nvSpPr>
            <p:cNvPr id="218" name="Freeform 5">
              <a:extLst>
                <a:ext uri="{FF2B5EF4-FFF2-40B4-BE49-F238E27FC236}">
                  <a16:creationId xmlns:a16="http://schemas.microsoft.com/office/drawing/2014/main" id="{A133D76A-2AF8-4BE2-B3C9-3E20575E8AF4}"/>
                </a:ext>
              </a:extLst>
            </p:cNvPr>
            <p:cNvSpPr>
              <a:spLocks/>
            </p:cNvSpPr>
            <p:nvPr/>
          </p:nvSpPr>
          <p:spPr bwMode="auto">
            <a:xfrm>
              <a:off x="6396891" y="6200303"/>
              <a:ext cx="431488" cy="431488"/>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44813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pic>
          <p:nvPicPr>
            <p:cNvPr id="219" name="Graphic 209">
              <a:extLst>
                <a:ext uri="{FF2B5EF4-FFF2-40B4-BE49-F238E27FC236}">
                  <a16:creationId xmlns:a16="http://schemas.microsoft.com/office/drawing/2014/main" id="{59993256-8170-4CE1-9835-2F7EF5DCA8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5473" y="6287460"/>
              <a:ext cx="314325" cy="257175"/>
            </a:xfrm>
            <a:prstGeom prst="rect">
              <a:avLst/>
            </a:prstGeom>
          </p:spPr>
        </p:pic>
      </p:grpSp>
      <p:grpSp>
        <p:nvGrpSpPr>
          <p:cNvPr id="93" name="Group 92">
            <a:extLst>
              <a:ext uri="{FF2B5EF4-FFF2-40B4-BE49-F238E27FC236}">
                <a16:creationId xmlns:a16="http://schemas.microsoft.com/office/drawing/2014/main" id="{77A371A9-3202-4C6A-9076-CC3AF57537F7}"/>
              </a:ext>
              <a:ext uri="{C183D7F6-B498-43B3-948B-1728B52AA6E4}">
                <adec:decorative xmlns:adec="http://schemas.microsoft.com/office/drawing/2017/decorative" val="1"/>
              </a:ext>
            </a:extLst>
          </p:cNvPr>
          <p:cNvGrpSpPr/>
          <p:nvPr/>
        </p:nvGrpSpPr>
        <p:grpSpPr>
          <a:xfrm>
            <a:off x="9541238" y="4450522"/>
            <a:ext cx="383044" cy="383044"/>
            <a:chOff x="7118283" y="5517949"/>
            <a:chExt cx="431488" cy="431488"/>
          </a:xfrm>
        </p:grpSpPr>
        <p:sp>
          <p:nvSpPr>
            <p:cNvPr id="216" name="Freeform 5">
              <a:extLst>
                <a:ext uri="{FF2B5EF4-FFF2-40B4-BE49-F238E27FC236}">
                  <a16:creationId xmlns:a16="http://schemas.microsoft.com/office/drawing/2014/main" id="{BBEFAB39-3F46-4CF2-86E8-899B49ABB79C}"/>
                </a:ext>
              </a:extLst>
            </p:cNvPr>
            <p:cNvSpPr>
              <a:spLocks/>
            </p:cNvSpPr>
            <p:nvPr/>
          </p:nvSpPr>
          <p:spPr bwMode="auto">
            <a:xfrm>
              <a:off x="7118283" y="5517949"/>
              <a:ext cx="431488" cy="431488"/>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44813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217" name="Freeform 131">
              <a:extLst>
                <a:ext uri="{FF2B5EF4-FFF2-40B4-BE49-F238E27FC236}">
                  <a16:creationId xmlns:a16="http://schemas.microsoft.com/office/drawing/2014/main" id="{20C486AF-819C-443B-A1CF-A8F60B0565A6}"/>
                </a:ext>
              </a:extLst>
            </p:cNvPr>
            <p:cNvSpPr>
              <a:spLocks noChangeAspect="1"/>
            </p:cNvSpPr>
            <p:nvPr/>
          </p:nvSpPr>
          <p:spPr bwMode="black">
            <a:xfrm>
              <a:off x="7224021" y="5614221"/>
              <a:ext cx="199218" cy="238944"/>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65901" tIns="32951" rIns="65901" bIns="32951"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ctr" defTabSz="44813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4" name="Group 93">
            <a:extLst>
              <a:ext uri="{FF2B5EF4-FFF2-40B4-BE49-F238E27FC236}">
                <a16:creationId xmlns:a16="http://schemas.microsoft.com/office/drawing/2014/main" id="{B75B096B-B0DF-477E-A0B3-58947233928E}"/>
              </a:ext>
              <a:ext uri="{C183D7F6-B498-43B3-948B-1728B52AA6E4}">
                <adec:decorative xmlns:adec="http://schemas.microsoft.com/office/drawing/2017/decorative" val="1"/>
              </a:ext>
            </a:extLst>
          </p:cNvPr>
          <p:cNvGrpSpPr/>
          <p:nvPr/>
        </p:nvGrpSpPr>
        <p:grpSpPr>
          <a:xfrm>
            <a:off x="6405624" y="2179541"/>
            <a:ext cx="4680606" cy="2414488"/>
            <a:chOff x="3035318" y="2607944"/>
            <a:chExt cx="6365840" cy="3283872"/>
          </a:xfrm>
        </p:grpSpPr>
        <p:cxnSp>
          <p:nvCxnSpPr>
            <p:cNvPr id="198" name="Straight Connector 197">
              <a:extLst>
                <a:ext uri="{FF2B5EF4-FFF2-40B4-BE49-F238E27FC236}">
                  <a16:creationId xmlns:a16="http://schemas.microsoft.com/office/drawing/2014/main" id="{801FB3BE-11C4-4887-8606-7CDA35BCAFB7}"/>
                </a:ext>
              </a:extLst>
            </p:cNvPr>
            <p:cNvCxnSpPr>
              <a:cxnSpLocks/>
            </p:cNvCxnSpPr>
            <p:nvPr/>
          </p:nvCxnSpPr>
          <p:spPr>
            <a:xfrm flipH="1" flipV="1">
              <a:off x="6266250" y="2700669"/>
              <a:ext cx="13247" cy="1123717"/>
            </a:xfrm>
            <a:prstGeom prst="line">
              <a:avLst/>
            </a:prstGeom>
            <a:noFill/>
            <a:ln w="6350" cap="flat" cmpd="sng" algn="ctr">
              <a:solidFill>
                <a:schemeClr val="bg2">
                  <a:lumMod val="75000"/>
                </a:schemeClr>
              </a:solidFill>
              <a:prstDash val="solid"/>
              <a:headEnd type="none"/>
              <a:tailEnd type="none"/>
            </a:ln>
            <a:effectLst/>
          </p:spPr>
        </p:cxnSp>
        <p:cxnSp>
          <p:nvCxnSpPr>
            <p:cNvPr id="199" name="Straight Connector 198">
              <a:extLst>
                <a:ext uri="{FF2B5EF4-FFF2-40B4-BE49-F238E27FC236}">
                  <a16:creationId xmlns:a16="http://schemas.microsoft.com/office/drawing/2014/main" id="{20B887D6-0C47-4BC7-ABEF-4E5DCDD03C09}"/>
                </a:ext>
              </a:extLst>
            </p:cNvPr>
            <p:cNvCxnSpPr>
              <a:cxnSpLocks/>
              <a:stCxn id="226" idx="0"/>
              <a:endCxn id="147" idx="48"/>
            </p:cNvCxnSpPr>
            <p:nvPr/>
          </p:nvCxnSpPr>
          <p:spPr>
            <a:xfrm flipV="1">
              <a:off x="6218250" y="4322141"/>
              <a:ext cx="18472" cy="1395814"/>
            </a:xfrm>
            <a:prstGeom prst="line">
              <a:avLst/>
            </a:prstGeom>
            <a:noFill/>
            <a:ln w="6350" cap="flat" cmpd="sng" algn="ctr">
              <a:solidFill>
                <a:schemeClr val="bg2">
                  <a:lumMod val="75000"/>
                </a:schemeClr>
              </a:solidFill>
              <a:prstDash val="solid"/>
              <a:headEnd type="none"/>
              <a:tailEnd type="none"/>
            </a:ln>
            <a:effectLst/>
          </p:spPr>
        </p:cxnSp>
        <p:cxnSp>
          <p:nvCxnSpPr>
            <p:cNvPr id="200" name="Straight Connector 199">
              <a:extLst>
                <a:ext uri="{FF2B5EF4-FFF2-40B4-BE49-F238E27FC236}">
                  <a16:creationId xmlns:a16="http://schemas.microsoft.com/office/drawing/2014/main" id="{14B3A691-A13F-4990-A245-62E18703E9A2}"/>
                </a:ext>
              </a:extLst>
            </p:cNvPr>
            <p:cNvCxnSpPr>
              <a:cxnSpLocks/>
            </p:cNvCxnSpPr>
            <p:nvPr/>
          </p:nvCxnSpPr>
          <p:spPr>
            <a:xfrm flipH="1" flipV="1">
              <a:off x="6874821" y="4657519"/>
              <a:ext cx="1826722" cy="1234297"/>
            </a:xfrm>
            <a:prstGeom prst="line">
              <a:avLst/>
            </a:prstGeom>
            <a:noFill/>
            <a:ln w="6350" cap="flat" cmpd="sng" algn="ctr">
              <a:solidFill>
                <a:schemeClr val="bg2">
                  <a:lumMod val="75000"/>
                </a:schemeClr>
              </a:solidFill>
              <a:prstDash val="solid"/>
              <a:headEnd type="none"/>
              <a:tailEnd type="none"/>
            </a:ln>
            <a:effectLst/>
          </p:spPr>
        </p:cxnSp>
        <p:cxnSp>
          <p:nvCxnSpPr>
            <p:cNvPr id="202" name="Straight Connector 201">
              <a:extLst>
                <a:ext uri="{FF2B5EF4-FFF2-40B4-BE49-F238E27FC236}">
                  <a16:creationId xmlns:a16="http://schemas.microsoft.com/office/drawing/2014/main" id="{824F666D-A3B3-4A63-806C-F2FB62E29A14}"/>
                </a:ext>
              </a:extLst>
            </p:cNvPr>
            <p:cNvCxnSpPr>
              <a:cxnSpLocks/>
            </p:cNvCxnSpPr>
            <p:nvPr/>
          </p:nvCxnSpPr>
          <p:spPr>
            <a:xfrm>
              <a:off x="5277398" y="2882825"/>
              <a:ext cx="562456" cy="682463"/>
            </a:xfrm>
            <a:prstGeom prst="line">
              <a:avLst/>
            </a:prstGeom>
            <a:noFill/>
            <a:ln w="6350" cap="flat" cmpd="sng" algn="ctr">
              <a:solidFill>
                <a:schemeClr val="bg2">
                  <a:lumMod val="75000"/>
                </a:schemeClr>
              </a:solidFill>
              <a:prstDash val="solid"/>
              <a:headEnd type="none"/>
              <a:tailEnd type="none"/>
            </a:ln>
            <a:effectLst/>
          </p:spPr>
        </p:cxnSp>
        <p:cxnSp>
          <p:nvCxnSpPr>
            <p:cNvPr id="203" name="Straight Connector 202">
              <a:extLst>
                <a:ext uri="{FF2B5EF4-FFF2-40B4-BE49-F238E27FC236}">
                  <a16:creationId xmlns:a16="http://schemas.microsoft.com/office/drawing/2014/main" id="{8DEFE72C-FDBC-449F-82BE-B1E66F8B7BDE}"/>
                </a:ext>
              </a:extLst>
            </p:cNvPr>
            <p:cNvCxnSpPr>
              <a:cxnSpLocks/>
            </p:cNvCxnSpPr>
            <p:nvPr/>
          </p:nvCxnSpPr>
          <p:spPr>
            <a:xfrm flipH="1">
              <a:off x="6655828" y="2818325"/>
              <a:ext cx="765531" cy="921310"/>
            </a:xfrm>
            <a:prstGeom prst="line">
              <a:avLst/>
            </a:prstGeom>
            <a:noFill/>
            <a:ln w="6350" cap="flat" cmpd="sng" algn="ctr">
              <a:solidFill>
                <a:schemeClr val="bg2">
                  <a:lumMod val="75000"/>
                </a:schemeClr>
              </a:solidFill>
              <a:prstDash val="solid"/>
              <a:headEnd type="none"/>
              <a:tailEnd type="none"/>
            </a:ln>
            <a:effectLst/>
          </p:spPr>
        </p:cxnSp>
        <p:cxnSp>
          <p:nvCxnSpPr>
            <p:cNvPr id="204" name="Straight Connector 203">
              <a:extLst>
                <a:ext uri="{FF2B5EF4-FFF2-40B4-BE49-F238E27FC236}">
                  <a16:creationId xmlns:a16="http://schemas.microsoft.com/office/drawing/2014/main" id="{68D2AE17-9F91-49D7-9680-973A33D2BB02}"/>
                </a:ext>
              </a:extLst>
            </p:cNvPr>
            <p:cNvCxnSpPr>
              <a:cxnSpLocks/>
            </p:cNvCxnSpPr>
            <p:nvPr/>
          </p:nvCxnSpPr>
          <p:spPr>
            <a:xfrm flipH="1">
              <a:off x="6978856" y="3481276"/>
              <a:ext cx="1480714" cy="601544"/>
            </a:xfrm>
            <a:prstGeom prst="line">
              <a:avLst/>
            </a:prstGeom>
            <a:noFill/>
            <a:ln w="6350" cap="flat" cmpd="sng" algn="ctr">
              <a:solidFill>
                <a:schemeClr val="bg2">
                  <a:lumMod val="75000"/>
                </a:schemeClr>
              </a:solidFill>
              <a:prstDash val="solid"/>
              <a:headEnd type="none"/>
              <a:tailEnd type="none"/>
            </a:ln>
            <a:effectLst/>
          </p:spPr>
        </p:cxnSp>
        <p:cxnSp>
          <p:nvCxnSpPr>
            <p:cNvPr id="205" name="Straight Connector 204">
              <a:extLst>
                <a:ext uri="{FF2B5EF4-FFF2-40B4-BE49-F238E27FC236}">
                  <a16:creationId xmlns:a16="http://schemas.microsoft.com/office/drawing/2014/main" id="{70917D34-BFAF-4720-81E3-E590C1922515}"/>
                </a:ext>
              </a:extLst>
            </p:cNvPr>
            <p:cNvCxnSpPr>
              <a:cxnSpLocks/>
            </p:cNvCxnSpPr>
            <p:nvPr/>
          </p:nvCxnSpPr>
          <p:spPr>
            <a:xfrm flipH="1" flipV="1">
              <a:off x="7078452" y="4556763"/>
              <a:ext cx="1267253" cy="416147"/>
            </a:xfrm>
            <a:prstGeom prst="line">
              <a:avLst/>
            </a:prstGeom>
            <a:noFill/>
            <a:ln w="6350" cap="flat" cmpd="sng" algn="ctr">
              <a:solidFill>
                <a:schemeClr val="bg2">
                  <a:lumMod val="75000"/>
                </a:schemeClr>
              </a:solidFill>
              <a:prstDash val="solid"/>
              <a:headEnd type="none"/>
              <a:tailEnd type="none"/>
            </a:ln>
            <a:effectLst/>
          </p:spPr>
        </p:cxnSp>
        <p:cxnSp>
          <p:nvCxnSpPr>
            <p:cNvPr id="207" name="Straight Connector 206">
              <a:extLst>
                <a:ext uri="{FF2B5EF4-FFF2-40B4-BE49-F238E27FC236}">
                  <a16:creationId xmlns:a16="http://schemas.microsoft.com/office/drawing/2014/main" id="{8698EA38-F7E8-4A42-962F-B302FAA3144E}"/>
                </a:ext>
              </a:extLst>
            </p:cNvPr>
            <p:cNvCxnSpPr>
              <a:cxnSpLocks/>
              <a:stCxn id="216" idx="1"/>
              <a:endCxn id="142" idx="5"/>
            </p:cNvCxnSpPr>
            <p:nvPr/>
          </p:nvCxnSpPr>
          <p:spPr>
            <a:xfrm flipH="1" flipV="1">
              <a:off x="6898007" y="4934788"/>
              <a:ext cx="478324" cy="838143"/>
            </a:xfrm>
            <a:prstGeom prst="line">
              <a:avLst/>
            </a:prstGeom>
            <a:noFill/>
            <a:ln w="6350" cap="flat" cmpd="sng" algn="ctr">
              <a:solidFill>
                <a:schemeClr val="bg2">
                  <a:lumMod val="75000"/>
                </a:schemeClr>
              </a:solidFill>
              <a:prstDash val="solid"/>
              <a:headEnd type="none"/>
              <a:tailEnd type="none"/>
            </a:ln>
            <a:effectLst/>
          </p:spPr>
        </p:cxnSp>
        <p:cxnSp>
          <p:nvCxnSpPr>
            <p:cNvPr id="208" name="Straight Connector 207">
              <a:extLst>
                <a:ext uri="{FF2B5EF4-FFF2-40B4-BE49-F238E27FC236}">
                  <a16:creationId xmlns:a16="http://schemas.microsoft.com/office/drawing/2014/main" id="{53034192-EDB3-4FD2-A614-1FB0C69EEA3F}"/>
                </a:ext>
              </a:extLst>
            </p:cNvPr>
            <p:cNvCxnSpPr>
              <a:cxnSpLocks/>
              <a:endCxn id="142" idx="3"/>
            </p:cNvCxnSpPr>
            <p:nvPr/>
          </p:nvCxnSpPr>
          <p:spPr>
            <a:xfrm flipV="1">
              <a:off x="5147064" y="4934788"/>
              <a:ext cx="490179" cy="774944"/>
            </a:xfrm>
            <a:prstGeom prst="line">
              <a:avLst/>
            </a:prstGeom>
            <a:noFill/>
            <a:ln w="6350" cap="flat" cmpd="sng" algn="ctr">
              <a:solidFill>
                <a:schemeClr val="bg2">
                  <a:lumMod val="75000"/>
                </a:schemeClr>
              </a:solidFill>
              <a:prstDash val="solid"/>
              <a:headEnd type="none"/>
              <a:tailEnd type="none"/>
            </a:ln>
            <a:effectLst/>
          </p:spPr>
        </p:cxnSp>
        <p:cxnSp>
          <p:nvCxnSpPr>
            <p:cNvPr id="209" name="Straight Connector 208">
              <a:extLst>
                <a:ext uri="{FF2B5EF4-FFF2-40B4-BE49-F238E27FC236}">
                  <a16:creationId xmlns:a16="http://schemas.microsoft.com/office/drawing/2014/main" id="{A2D9C2DE-FAA9-45C1-B060-BFE6F69B2CB5}"/>
                </a:ext>
              </a:extLst>
            </p:cNvPr>
            <p:cNvCxnSpPr>
              <a:cxnSpLocks/>
            </p:cNvCxnSpPr>
            <p:nvPr/>
          </p:nvCxnSpPr>
          <p:spPr>
            <a:xfrm flipV="1">
              <a:off x="7117635" y="2687735"/>
              <a:ext cx="1574467" cy="1037396"/>
            </a:xfrm>
            <a:prstGeom prst="line">
              <a:avLst/>
            </a:prstGeom>
            <a:noFill/>
            <a:ln w="6350" cap="flat" cmpd="sng" algn="ctr">
              <a:solidFill>
                <a:schemeClr val="bg2">
                  <a:lumMod val="75000"/>
                </a:schemeClr>
              </a:solidFill>
              <a:prstDash val="solid"/>
              <a:headEnd type="none"/>
              <a:tailEnd type="none"/>
            </a:ln>
            <a:effectLst/>
          </p:spPr>
        </p:cxnSp>
        <p:cxnSp>
          <p:nvCxnSpPr>
            <p:cNvPr id="210" name="Straight Connector 209">
              <a:extLst>
                <a:ext uri="{FF2B5EF4-FFF2-40B4-BE49-F238E27FC236}">
                  <a16:creationId xmlns:a16="http://schemas.microsoft.com/office/drawing/2014/main" id="{2E449B6F-8853-4B6C-9A2A-A1923DB9A29D}"/>
                </a:ext>
              </a:extLst>
            </p:cNvPr>
            <p:cNvCxnSpPr>
              <a:cxnSpLocks/>
            </p:cNvCxnSpPr>
            <p:nvPr/>
          </p:nvCxnSpPr>
          <p:spPr>
            <a:xfrm flipV="1">
              <a:off x="4128546" y="4494321"/>
              <a:ext cx="1652583" cy="548861"/>
            </a:xfrm>
            <a:prstGeom prst="line">
              <a:avLst/>
            </a:prstGeom>
            <a:noFill/>
            <a:ln w="6350" cap="flat" cmpd="sng" algn="ctr">
              <a:solidFill>
                <a:schemeClr val="bg2">
                  <a:lumMod val="75000"/>
                </a:schemeClr>
              </a:solidFill>
              <a:prstDash val="solid"/>
              <a:headEnd type="none"/>
              <a:tailEnd type="none"/>
            </a:ln>
            <a:effectLst/>
          </p:spPr>
        </p:cxnSp>
        <p:cxnSp>
          <p:nvCxnSpPr>
            <p:cNvPr id="211" name="Straight Connector 210">
              <a:extLst>
                <a:ext uri="{FF2B5EF4-FFF2-40B4-BE49-F238E27FC236}">
                  <a16:creationId xmlns:a16="http://schemas.microsoft.com/office/drawing/2014/main" id="{3E68A2BC-241B-463C-BB11-3835C498EAD0}"/>
                </a:ext>
              </a:extLst>
            </p:cNvPr>
            <p:cNvCxnSpPr>
              <a:cxnSpLocks/>
            </p:cNvCxnSpPr>
            <p:nvPr/>
          </p:nvCxnSpPr>
          <p:spPr>
            <a:xfrm>
              <a:off x="4059255" y="3510610"/>
              <a:ext cx="1540615" cy="623939"/>
            </a:xfrm>
            <a:prstGeom prst="line">
              <a:avLst/>
            </a:prstGeom>
            <a:noFill/>
            <a:ln w="6350" cap="flat" cmpd="sng" algn="ctr">
              <a:solidFill>
                <a:schemeClr val="bg2">
                  <a:lumMod val="75000"/>
                </a:schemeClr>
              </a:solidFill>
              <a:prstDash val="solid"/>
              <a:headEnd type="none"/>
              <a:tailEnd type="none"/>
            </a:ln>
            <a:effectLst/>
          </p:spPr>
        </p:cxnSp>
        <p:cxnSp>
          <p:nvCxnSpPr>
            <p:cNvPr id="212" name="Straight Connector 211">
              <a:extLst>
                <a:ext uri="{FF2B5EF4-FFF2-40B4-BE49-F238E27FC236}">
                  <a16:creationId xmlns:a16="http://schemas.microsoft.com/office/drawing/2014/main" id="{46704708-E341-43DE-B9D9-D213E95E3FF8}"/>
                </a:ext>
              </a:extLst>
            </p:cNvPr>
            <p:cNvCxnSpPr>
              <a:cxnSpLocks/>
            </p:cNvCxnSpPr>
            <p:nvPr/>
          </p:nvCxnSpPr>
          <p:spPr>
            <a:xfrm flipH="1" flipV="1">
              <a:off x="3308669" y="3875086"/>
              <a:ext cx="2338919" cy="392809"/>
            </a:xfrm>
            <a:prstGeom prst="line">
              <a:avLst/>
            </a:prstGeom>
            <a:noFill/>
            <a:ln w="6350" cap="flat" cmpd="sng" algn="ctr">
              <a:solidFill>
                <a:schemeClr val="bg2">
                  <a:lumMod val="75000"/>
                </a:schemeClr>
              </a:solidFill>
              <a:prstDash val="solid"/>
              <a:headEnd type="none"/>
              <a:tailEnd type="none"/>
            </a:ln>
            <a:effectLst/>
          </p:spPr>
        </p:cxnSp>
        <p:cxnSp>
          <p:nvCxnSpPr>
            <p:cNvPr id="213" name="Straight Connector 212">
              <a:extLst>
                <a:ext uri="{FF2B5EF4-FFF2-40B4-BE49-F238E27FC236}">
                  <a16:creationId xmlns:a16="http://schemas.microsoft.com/office/drawing/2014/main" id="{03CADE53-257B-4C2D-8F90-53C00026DF26}"/>
                </a:ext>
              </a:extLst>
            </p:cNvPr>
            <p:cNvCxnSpPr>
              <a:cxnSpLocks/>
            </p:cNvCxnSpPr>
            <p:nvPr/>
          </p:nvCxnSpPr>
          <p:spPr>
            <a:xfrm flipH="1" flipV="1">
              <a:off x="3941590" y="2607944"/>
              <a:ext cx="1692551" cy="1232226"/>
            </a:xfrm>
            <a:prstGeom prst="line">
              <a:avLst/>
            </a:prstGeom>
            <a:noFill/>
            <a:ln w="6350" cap="flat" cmpd="sng" algn="ctr">
              <a:solidFill>
                <a:schemeClr val="bg2">
                  <a:lumMod val="75000"/>
                </a:schemeClr>
              </a:solidFill>
              <a:prstDash val="solid"/>
              <a:headEnd type="none"/>
              <a:tailEnd type="none"/>
            </a:ln>
            <a:effectLst/>
          </p:spPr>
        </p:cxnSp>
        <p:cxnSp>
          <p:nvCxnSpPr>
            <p:cNvPr id="214" name="Straight Connector 213">
              <a:extLst>
                <a:ext uri="{FF2B5EF4-FFF2-40B4-BE49-F238E27FC236}">
                  <a16:creationId xmlns:a16="http://schemas.microsoft.com/office/drawing/2014/main" id="{CB6049F6-28C7-483A-ABFE-AA5B2B980B05}"/>
                </a:ext>
              </a:extLst>
            </p:cNvPr>
            <p:cNvCxnSpPr>
              <a:cxnSpLocks/>
            </p:cNvCxnSpPr>
            <p:nvPr/>
          </p:nvCxnSpPr>
          <p:spPr>
            <a:xfrm flipV="1">
              <a:off x="3035318" y="4354751"/>
              <a:ext cx="2794083" cy="170791"/>
            </a:xfrm>
            <a:prstGeom prst="line">
              <a:avLst/>
            </a:prstGeom>
            <a:noFill/>
            <a:ln w="6350" cap="flat" cmpd="sng" algn="ctr">
              <a:solidFill>
                <a:schemeClr val="bg2">
                  <a:lumMod val="75000"/>
                </a:schemeClr>
              </a:solidFill>
              <a:prstDash val="solid"/>
              <a:headEnd type="none"/>
              <a:tailEnd type="none"/>
            </a:ln>
            <a:effectLst/>
          </p:spPr>
        </p:cxnSp>
        <p:cxnSp>
          <p:nvCxnSpPr>
            <p:cNvPr id="215" name="Straight Connector 214">
              <a:extLst>
                <a:ext uri="{FF2B5EF4-FFF2-40B4-BE49-F238E27FC236}">
                  <a16:creationId xmlns:a16="http://schemas.microsoft.com/office/drawing/2014/main" id="{64CEFCD6-FEB5-4404-AA10-52A156110028}"/>
                </a:ext>
              </a:extLst>
            </p:cNvPr>
            <p:cNvCxnSpPr>
              <a:cxnSpLocks/>
            </p:cNvCxnSpPr>
            <p:nvPr/>
          </p:nvCxnSpPr>
          <p:spPr>
            <a:xfrm flipH="1" flipV="1">
              <a:off x="6915150" y="4366260"/>
              <a:ext cx="2486008" cy="162869"/>
            </a:xfrm>
            <a:prstGeom prst="line">
              <a:avLst/>
            </a:prstGeom>
            <a:noFill/>
            <a:ln w="6350" cap="flat" cmpd="sng" algn="ctr">
              <a:solidFill>
                <a:schemeClr val="bg2">
                  <a:lumMod val="75000"/>
                </a:schemeClr>
              </a:solidFill>
              <a:prstDash val="solid"/>
              <a:headEnd type="none"/>
              <a:tailEnd type="none"/>
            </a:ln>
            <a:effectLst/>
          </p:spPr>
        </p:cxnSp>
      </p:grpSp>
      <p:grpSp>
        <p:nvGrpSpPr>
          <p:cNvPr id="95" name="Group 94">
            <a:extLst>
              <a:ext uri="{FF2B5EF4-FFF2-40B4-BE49-F238E27FC236}">
                <a16:creationId xmlns:a16="http://schemas.microsoft.com/office/drawing/2014/main" id="{AF1290F6-2AA4-40D3-8E57-70A564994D04}"/>
              </a:ext>
              <a:ext uri="{C183D7F6-B498-43B3-948B-1728B52AA6E4}">
                <adec:decorative xmlns:adec="http://schemas.microsoft.com/office/drawing/2017/decorative" val="1"/>
              </a:ext>
            </a:extLst>
          </p:cNvPr>
          <p:cNvGrpSpPr/>
          <p:nvPr/>
        </p:nvGrpSpPr>
        <p:grpSpPr>
          <a:xfrm>
            <a:off x="6956701" y="3803960"/>
            <a:ext cx="383044" cy="383044"/>
            <a:chOff x="3856412" y="5865945"/>
            <a:chExt cx="431488" cy="431489"/>
          </a:xfrm>
        </p:grpSpPr>
        <p:sp>
          <p:nvSpPr>
            <p:cNvPr id="196" name="Freeform 5">
              <a:extLst>
                <a:ext uri="{FF2B5EF4-FFF2-40B4-BE49-F238E27FC236}">
                  <a16:creationId xmlns:a16="http://schemas.microsoft.com/office/drawing/2014/main" id="{88F6C5DD-AE06-4372-92EE-04E8CF8DFA79}"/>
                </a:ext>
              </a:extLst>
            </p:cNvPr>
            <p:cNvSpPr>
              <a:spLocks/>
            </p:cNvSpPr>
            <p:nvPr/>
          </p:nvSpPr>
          <p:spPr bwMode="auto">
            <a:xfrm>
              <a:off x="3856412" y="5865945"/>
              <a:ext cx="431488" cy="431489"/>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44813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pic>
          <p:nvPicPr>
            <p:cNvPr id="197" name="Graphic 247">
              <a:extLst>
                <a:ext uri="{FF2B5EF4-FFF2-40B4-BE49-F238E27FC236}">
                  <a16:creationId xmlns:a16="http://schemas.microsoft.com/office/drawing/2014/main" id="{FF2114D1-33A6-49FD-8378-1092C62D64AB}"/>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09880" y="5984647"/>
              <a:ext cx="324552" cy="194084"/>
            </a:xfrm>
            <a:prstGeom prst="rect">
              <a:avLst/>
            </a:prstGeom>
          </p:spPr>
        </p:pic>
      </p:grpSp>
      <p:grpSp>
        <p:nvGrpSpPr>
          <p:cNvPr id="96" name="Group 95">
            <a:extLst>
              <a:ext uri="{FF2B5EF4-FFF2-40B4-BE49-F238E27FC236}">
                <a16:creationId xmlns:a16="http://schemas.microsoft.com/office/drawing/2014/main" id="{CEC01DCE-50F5-42C9-A805-49B03ABDCA51}"/>
              </a:ext>
              <a:ext uri="{C183D7F6-B498-43B3-948B-1728B52AA6E4}">
                <adec:decorative xmlns:adec="http://schemas.microsoft.com/office/drawing/2017/decorative" val="1"/>
              </a:ext>
            </a:extLst>
          </p:cNvPr>
          <p:cNvGrpSpPr/>
          <p:nvPr/>
        </p:nvGrpSpPr>
        <p:grpSpPr>
          <a:xfrm>
            <a:off x="10200177" y="3765656"/>
            <a:ext cx="421348" cy="421348"/>
            <a:chOff x="7996472" y="4632292"/>
            <a:chExt cx="1143000" cy="1143000"/>
          </a:xfrm>
        </p:grpSpPr>
        <p:sp>
          <p:nvSpPr>
            <p:cNvPr id="194" name="Oval 193">
              <a:extLst>
                <a:ext uri="{FF2B5EF4-FFF2-40B4-BE49-F238E27FC236}">
                  <a16:creationId xmlns:a16="http://schemas.microsoft.com/office/drawing/2014/main" id="{B35D590C-050F-4BAD-80ED-151BCF933850}"/>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horz" wrap="square" lIns="0" tIns="33611" rIns="0" bIns="33611" numCol="1" spcCol="0" rtlCol="0" fromWordArt="0" anchor="ctr" anchorCtr="0" forceAA="0" compatLnSpc="1">
              <a:prstTxWarp prst="textNoShape">
                <a:avLst/>
              </a:prstTxWarp>
              <a:noAutofit/>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ctr" defTabSz="672045" rtl="0" eaLnBrk="1" fontAlgn="base" latinLnBrk="0" hangingPunct="1">
                <a:lnSpc>
                  <a:spcPct val="100000"/>
                </a:lnSpc>
                <a:spcBef>
                  <a:spcPct val="0"/>
                </a:spcBef>
                <a:spcAft>
                  <a:spcPct val="0"/>
                </a:spcAft>
                <a:buClrTx/>
                <a:buSzTx/>
                <a:buFontTx/>
                <a:buNone/>
                <a:tabLst/>
                <a:defRPr/>
              </a:pPr>
              <a:endParaRPr kumimoji="0" lang="en-US" sz="144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5" name="Picture 194">
              <a:extLst>
                <a:ext uri="{FF2B5EF4-FFF2-40B4-BE49-F238E27FC236}">
                  <a16:creationId xmlns:a16="http://schemas.microsoft.com/office/drawing/2014/main" id="{B38EB475-4FED-47DF-9743-94E4CE9D388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103" name="Group 102">
            <a:extLst>
              <a:ext uri="{FF2B5EF4-FFF2-40B4-BE49-F238E27FC236}">
                <a16:creationId xmlns:a16="http://schemas.microsoft.com/office/drawing/2014/main" id="{49A8C188-B1E7-46FE-A005-B8DCB2B7887D}"/>
              </a:ext>
              <a:ext uri="{C183D7F6-B498-43B3-948B-1728B52AA6E4}">
                <adec:decorative xmlns:adec="http://schemas.microsoft.com/office/drawing/2017/decorative" val="1"/>
              </a:ext>
            </a:extLst>
          </p:cNvPr>
          <p:cNvGrpSpPr/>
          <p:nvPr/>
        </p:nvGrpSpPr>
        <p:grpSpPr>
          <a:xfrm>
            <a:off x="11100256" y="3484757"/>
            <a:ext cx="681253" cy="707787"/>
            <a:chOff x="9349122" y="2254863"/>
            <a:chExt cx="791946" cy="822789"/>
          </a:xfrm>
        </p:grpSpPr>
        <p:sp>
          <p:nvSpPr>
            <p:cNvPr id="178" name="Freeform 5">
              <a:extLst>
                <a:ext uri="{FF2B5EF4-FFF2-40B4-BE49-F238E27FC236}">
                  <a16:creationId xmlns:a16="http://schemas.microsoft.com/office/drawing/2014/main" id="{06F7C9B9-DB22-46A2-BA55-7AB562D162BD}"/>
                </a:ext>
              </a:extLst>
            </p:cNvPr>
            <p:cNvSpPr>
              <a:spLocks/>
            </p:cNvSpPr>
            <p:nvPr/>
          </p:nvSpPr>
          <p:spPr bwMode="auto">
            <a:xfrm>
              <a:off x="9428257" y="2254863"/>
              <a:ext cx="314701" cy="314701"/>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D1D1D1"/>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79" name="Freeform 6">
              <a:extLst>
                <a:ext uri="{FF2B5EF4-FFF2-40B4-BE49-F238E27FC236}">
                  <a16:creationId xmlns:a16="http://schemas.microsoft.com/office/drawing/2014/main" id="{F32A353E-C8D6-4E96-987D-10119C9EE0CD}"/>
                </a:ext>
              </a:extLst>
            </p:cNvPr>
            <p:cNvSpPr>
              <a:spLocks/>
            </p:cNvSpPr>
            <p:nvPr/>
          </p:nvSpPr>
          <p:spPr bwMode="auto">
            <a:xfrm>
              <a:off x="9349122" y="2610052"/>
              <a:ext cx="472971" cy="235565"/>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D1D1D1"/>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80" name="Rectangle: Rounded Corners 179">
              <a:extLst>
                <a:ext uri="{FF2B5EF4-FFF2-40B4-BE49-F238E27FC236}">
                  <a16:creationId xmlns:a16="http://schemas.microsoft.com/office/drawing/2014/main" id="{7252C93C-0A2B-49AE-9CE2-8A0E7DE5A4A2}"/>
                </a:ext>
              </a:extLst>
            </p:cNvPr>
            <p:cNvSpPr/>
            <p:nvPr/>
          </p:nvSpPr>
          <p:spPr bwMode="auto">
            <a:xfrm>
              <a:off x="9664742" y="2598734"/>
              <a:ext cx="314701" cy="478918"/>
            </a:xfrm>
            <a:prstGeom prst="roundRect">
              <a:avLst>
                <a:gd name="adj" fmla="val 1422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1" name="Group 180">
              <a:extLst>
                <a:ext uri="{FF2B5EF4-FFF2-40B4-BE49-F238E27FC236}">
                  <a16:creationId xmlns:a16="http://schemas.microsoft.com/office/drawing/2014/main" id="{A9D720CE-BFAD-4717-A8F8-32BBBFDD4CFA}"/>
                </a:ext>
              </a:extLst>
            </p:cNvPr>
            <p:cNvGrpSpPr>
              <a:grpSpLocks noChangeAspect="1"/>
            </p:cNvGrpSpPr>
            <p:nvPr/>
          </p:nvGrpSpPr>
          <p:grpSpPr bwMode="auto">
            <a:xfrm>
              <a:off x="9706359" y="2611482"/>
              <a:ext cx="434709" cy="420478"/>
              <a:chOff x="6288" y="1669"/>
              <a:chExt cx="336" cy="325"/>
            </a:xfrm>
          </p:grpSpPr>
          <p:sp>
            <p:nvSpPr>
              <p:cNvPr id="182" name="AutoShape 8">
                <a:extLst>
                  <a:ext uri="{FF2B5EF4-FFF2-40B4-BE49-F238E27FC236}">
                    <a16:creationId xmlns:a16="http://schemas.microsoft.com/office/drawing/2014/main" id="{6DB7B957-35F1-4B79-B3FA-80F019DC2793}"/>
                  </a:ext>
                </a:extLst>
              </p:cNvPr>
              <p:cNvSpPr>
                <a:spLocks noChangeAspect="1" noChangeArrowheads="1" noTextEdit="1"/>
              </p:cNvSpPr>
              <p:nvPr/>
            </p:nvSpPr>
            <p:spPr bwMode="auto">
              <a:xfrm>
                <a:off x="6288" y="1669"/>
                <a:ext cx="325" cy="3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83" name="Freeform 10">
                <a:extLst>
                  <a:ext uri="{FF2B5EF4-FFF2-40B4-BE49-F238E27FC236}">
                    <a16:creationId xmlns:a16="http://schemas.microsoft.com/office/drawing/2014/main" id="{5F9990F1-5348-4C80-A19A-4B6F1A892015}"/>
                  </a:ext>
                </a:extLst>
              </p:cNvPr>
              <p:cNvSpPr>
                <a:spLocks/>
              </p:cNvSpPr>
              <p:nvPr/>
            </p:nvSpPr>
            <p:spPr bwMode="auto">
              <a:xfrm>
                <a:off x="6393" y="1949"/>
                <a:ext cx="20" cy="11"/>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solidFill>
                <a:srgbClr val="C1C1C1"/>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84" name="Freeform 11">
                <a:extLst>
                  <a:ext uri="{FF2B5EF4-FFF2-40B4-BE49-F238E27FC236}">
                    <a16:creationId xmlns:a16="http://schemas.microsoft.com/office/drawing/2014/main" id="{34F2A14F-D300-4EC2-8ABA-9503F155B13E}"/>
                  </a:ext>
                </a:extLst>
              </p:cNvPr>
              <p:cNvSpPr>
                <a:spLocks/>
              </p:cNvSpPr>
              <p:nvPr/>
            </p:nvSpPr>
            <p:spPr bwMode="auto">
              <a:xfrm>
                <a:off x="6348" y="1727"/>
                <a:ext cx="234" cy="222"/>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solidFill>
                <a:srgbClr val="C1C1C1"/>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85" name="Freeform 12">
                <a:extLst>
                  <a:ext uri="{FF2B5EF4-FFF2-40B4-BE49-F238E27FC236}">
                    <a16:creationId xmlns:a16="http://schemas.microsoft.com/office/drawing/2014/main" id="{D31A2958-CBAE-4877-BE9E-356A620E3FF6}"/>
                  </a:ext>
                </a:extLst>
              </p:cNvPr>
              <p:cNvSpPr>
                <a:spLocks/>
              </p:cNvSpPr>
              <p:nvPr/>
            </p:nvSpPr>
            <p:spPr bwMode="auto">
              <a:xfrm>
                <a:off x="6539" y="1949"/>
                <a:ext cx="22" cy="11"/>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solidFill>
                <a:srgbClr val="C1C1C1"/>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86" name="Freeform 13">
                <a:extLst>
                  <a:ext uri="{FF2B5EF4-FFF2-40B4-BE49-F238E27FC236}">
                    <a16:creationId xmlns:a16="http://schemas.microsoft.com/office/drawing/2014/main" id="{548FF25D-0768-4A37-8F58-87C553B89978}"/>
                  </a:ext>
                </a:extLst>
              </p:cNvPr>
              <p:cNvSpPr>
                <a:spLocks/>
              </p:cNvSpPr>
              <p:nvPr/>
            </p:nvSpPr>
            <p:spPr bwMode="auto">
              <a:xfrm>
                <a:off x="6288" y="1686"/>
                <a:ext cx="123" cy="263"/>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solidFill>
                <a:srgbClr val="C1C1C1"/>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87" name="Freeform 14">
                <a:extLst>
                  <a:ext uri="{FF2B5EF4-FFF2-40B4-BE49-F238E27FC236}">
                    <a16:creationId xmlns:a16="http://schemas.microsoft.com/office/drawing/2014/main" id="{836062D4-33C7-44C7-97CC-C2D11D2FD38C}"/>
                  </a:ext>
                </a:extLst>
              </p:cNvPr>
              <p:cNvSpPr>
                <a:spLocks/>
              </p:cNvSpPr>
              <p:nvPr/>
            </p:nvSpPr>
            <p:spPr bwMode="auto">
              <a:xfrm>
                <a:off x="6348" y="1727"/>
                <a:ext cx="276" cy="148"/>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rgbClr val="0078D4"/>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88" name="Freeform 15">
                <a:extLst>
                  <a:ext uri="{FF2B5EF4-FFF2-40B4-BE49-F238E27FC236}">
                    <a16:creationId xmlns:a16="http://schemas.microsoft.com/office/drawing/2014/main" id="{79CF49CC-CD55-4E30-BC2D-124FBD712665}"/>
                  </a:ext>
                </a:extLst>
              </p:cNvPr>
              <p:cNvSpPr>
                <a:spLocks/>
              </p:cNvSpPr>
              <p:nvPr/>
            </p:nvSpPr>
            <p:spPr bwMode="auto">
              <a:xfrm>
                <a:off x="6372" y="1949"/>
                <a:ext cx="63" cy="31"/>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89" name="Freeform 16">
                <a:extLst>
                  <a:ext uri="{FF2B5EF4-FFF2-40B4-BE49-F238E27FC236}">
                    <a16:creationId xmlns:a16="http://schemas.microsoft.com/office/drawing/2014/main" id="{BE281F04-1950-490E-94D4-714E06B31E33}"/>
                  </a:ext>
                </a:extLst>
              </p:cNvPr>
              <p:cNvSpPr>
                <a:spLocks/>
              </p:cNvSpPr>
              <p:nvPr/>
            </p:nvSpPr>
            <p:spPr bwMode="auto">
              <a:xfrm>
                <a:off x="6393" y="1938"/>
                <a:ext cx="21" cy="11"/>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90" name="Freeform 17">
                <a:extLst>
                  <a:ext uri="{FF2B5EF4-FFF2-40B4-BE49-F238E27FC236}">
                    <a16:creationId xmlns:a16="http://schemas.microsoft.com/office/drawing/2014/main" id="{407B6E9F-01DB-4E30-98EB-B809E7A7F338}"/>
                  </a:ext>
                </a:extLst>
              </p:cNvPr>
              <p:cNvSpPr>
                <a:spLocks noEditPoints="1"/>
              </p:cNvSpPr>
              <p:nvPr/>
            </p:nvSpPr>
            <p:spPr bwMode="auto">
              <a:xfrm>
                <a:off x="6372" y="1917"/>
                <a:ext cx="63" cy="63"/>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91" name="Freeform 18">
                <a:extLst>
                  <a:ext uri="{FF2B5EF4-FFF2-40B4-BE49-F238E27FC236}">
                    <a16:creationId xmlns:a16="http://schemas.microsoft.com/office/drawing/2014/main" id="{E5E37200-D854-4434-8CEC-585B33BD5ACA}"/>
                  </a:ext>
                </a:extLst>
              </p:cNvPr>
              <p:cNvSpPr>
                <a:spLocks/>
              </p:cNvSpPr>
              <p:nvPr/>
            </p:nvSpPr>
            <p:spPr bwMode="auto">
              <a:xfrm>
                <a:off x="6519" y="1949"/>
                <a:ext cx="63" cy="31"/>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92" name="Freeform 19">
                <a:extLst>
                  <a:ext uri="{FF2B5EF4-FFF2-40B4-BE49-F238E27FC236}">
                    <a16:creationId xmlns:a16="http://schemas.microsoft.com/office/drawing/2014/main" id="{B0F289A7-DC05-424D-9682-BBF2CFCACC6A}"/>
                  </a:ext>
                </a:extLst>
              </p:cNvPr>
              <p:cNvSpPr>
                <a:spLocks/>
              </p:cNvSpPr>
              <p:nvPr/>
            </p:nvSpPr>
            <p:spPr bwMode="auto">
              <a:xfrm>
                <a:off x="6540" y="1938"/>
                <a:ext cx="21" cy="11"/>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93" name="Freeform 20">
                <a:extLst>
                  <a:ext uri="{FF2B5EF4-FFF2-40B4-BE49-F238E27FC236}">
                    <a16:creationId xmlns:a16="http://schemas.microsoft.com/office/drawing/2014/main" id="{8008C91B-8E76-45A6-A0E2-BF60FCBDDAFB}"/>
                  </a:ext>
                </a:extLst>
              </p:cNvPr>
              <p:cNvSpPr>
                <a:spLocks noEditPoints="1"/>
              </p:cNvSpPr>
              <p:nvPr/>
            </p:nvSpPr>
            <p:spPr bwMode="auto">
              <a:xfrm>
                <a:off x="6519" y="1917"/>
                <a:ext cx="63" cy="63"/>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923A3A69-5A3D-4926-942F-DECD5130D9F7}"/>
              </a:ext>
              <a:ext uri="{C183D7F6-B498-43B3-948B-1728B52AA6E4}">
                <adec:decorative xmlns:adec="http://schemas.microsoft.com/office/drawing/2017/decorative" val="1"/>
              </a:ext>
            </a:extLst>
          </p:cNvPr>
          <p:cNvGrpSpPr/>
          <p:nvPr/>
        </p:nvGrpSpPr>
        <p:grpSpPr>
          <a:xfrm>
            <a:off x="8126676" y="2808562"/>
            <a:ext cx="1310951" cy="1267413"/>
            <a:chOff x="5304009" y="2994208"/>
            <a:chExt cx="1782984" cy="1723770"/>
          </a:xfrm>
        </p:grpSpPr>
        <p:sp>
          <p:nvSpPr>
            <p:cNvPr id="142" name="Oval 141">
              <a:extLst>
                <a:ext uri="{FF2B5EF4-FFF2-40B4-BE49-F238E27FC236}">
                  <a16:creationId xmlns:a16="http://schemas.microsoft.com/office/drawing/2014/main" id="{66891BD3-A360-4210-A156-D99FC5914F82}"/>
                </a:ext>
              </a:extLst>
            </p:cNvPr>
            <p:cNvSpPr/>
            <p:nvPr/>
          </p:nvSpPr>
          <p:spPr bwMode="auto">
            <a:xfrm>
              <a:off x="5304009" y="2994208"/>
              <a:ext cx="1782984" cy="1723770"/>
            </a:xfrm>
            <a:prstGeom prst="ellipse">
              <a:avLst/>
            </a:prstGeom>
            <a:solidFill>
              <a:schemeClr val="bg2"/>
            </a:solidFill>
            <a:ln w="19050">
              <a:noFill/>
              <a:headEnd type="none" w="med" len="med"/>
              <a:tailEnd type="none" w="med" len="med"/>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CDD20AE1-C763-4F05-96F7-F8D785C0EDA0}"/>
                </a:ext>
              </a:extLst>
            </p:cNvPr>
            <p:cNvGrpSpPr/>
            <p:nvPr/>
          </p:nvGrpSpPr>
          <p:grpSpPr>
            <a:xfrm>
              <a:off x="5536016" y="3416228"/>
              <a:ext cx="1318971" cy="879722"/>
              <a:chOff x="8582069" y="3395815"/>
              <a:chExt cx="1715422" cy="1144146"/>
            </a:xfrm>
          </p:grpSpPr>
          <p:sp>
            <p:nvSpPr>
              <p:cNvPr id="144" name="Freeform 163">
                <a:extLst>
                  <a:ext uri="{FF2B5EF4-FFF2-40B4-BE49-F238E27FC236}">
                    <a16:creationId xmlns:a16="http://schemas.microsoft.com/office/drawing/2014/main" id="{02528FE2-8D27-4672-8C50-0B37185F063C}"/>
                  </a:ext>
                </a:extLst>
              </p:cNvPr>
              <p:cNvSpPr>
                <a:spLocks/>
              </p:cNvSpPr>
              <p:nvPr/>
            </p:nvSpPr>
            <p:spPr bwMode="auto">
              <a:xfrm flipH="1">
                <a:off x="8977241" y="3395815"/>
                <a:ext cx="1320250" cy="728181"/>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9902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8B9FDD83-871C-451E-A081-D08551343CEA}"/>
                  </a:ext>
                </a:extLst>
              </p:cNvPr>
              <p:cNvGrpSpPr/>
              <p:nvPr/>
            </p:nvGrpSpPr>
            <p:grpSpPr>
              <a:xfrm>
                <a:off x="8582069" y="3734879"/>
                <a:ext cx="1179644" cy="805082"/>
                <a:chOff x="10819684" y="3528085"/>
                <a:chExt cx="1530026" cy="1044210"/>
              </a:xfrm>
            </p:grpSpPr>
            <p:grpSp>
              <p:nvGrpSpPr>
                <p:cNvPr id="146" name="Group 145">
                  <a:extLst>
                    <a:ext uri="{FF2B5EF4-FFF2-40B4-BE49-F238E27FC236}">
                      <a16:creationId xmlns:a16="http://schemas.microsoft.com/office/drawing/2014/main" id="{A6C53642-6871-44F2-B130-FED881BDCD4F}"/>
                    </a:ext>
                  </a:extLst>
                </p:cNvPr>
                <p:cNvGrpSpPr/>
                <p:nvPr/>
              </p:nvGrpSpPr>
              <p:grpSpPr>
                <a:xfrm>
                  <a:off x="10819684" y="3528085"/>
                  <a:ext cx="1530026" cy="1044210"/>
                  <a:chOff x="8332357" y="3514266"/>
                  <a:chExt cx="1561567" cy="1065736"/>
                </a:xfrm>
              </p:grpSpPr>
              <p:grpSp>
                <p:nvGrpSpPr>
                  <p:cNvPr id="148" name="Group 147">
                    <a:extLst>
                      <a:ext uri="{FF2B5EF4-FFF2-40B4-BE49-F238E27FC236}">
                        <a16:creationId xmlns:a16="http://schemas.microsoft.com/office/drawing/2014/main" id="{A8189EDF-8443-42C7-96ED-29BCC1312CC5}"/>
                      </a:ext>
                    </a:extLst>
                  </p:cNvPr>
                  <p:cNvGrpSpPr/>
                  <p:nvPr/>
                </p:nvGrpSpPr>
                <p:grpSpPr>
                  <a:xfrm rot="10800000">
                    <a:off x="8332357" y="3514266"/>
                    <a:ext cx="1561567" cy="1065736"/>
                    <a:chOff x="8233603" y="3669053"/>
                    <a:chExt cx="1683395" cy="1148881"/>
                  </a:xfrm>
                </p:grpSpPr>
                <p:sp>
                  <p:nvSpPr>
                    <p:cNvPr id="175" name="Rectangle: Rounded Corners 174">
                      <a:extLst>
                        <a:ext uri="{FF2B5EF4-FFF2-40B4-BE49-F238E27FC236}">
                          <a16:creationId xmlns:a16="http://schemas.microsoft.com/office/drawing/2014/main" id="{8A9DBFBB-9C2B-47F0-8A69-D177FA371D8D}"/>
                        </a:ext>
                      </a:extLst>
                    </p:cNvPr>
                    <p:cNvSpPr/>
                    <p:nvPr/>
                  </p:nvSpPr>
                  <p:spPr bwMode="auto">
                    <a:xfrm>
                      <a:off x="8233603" y="3669053"/>
                      <a:ext cx="1683395" cy="1148881"/>
                    </a:xfrm>
                    <a:prstGeom prst="roundRect">
                      <a:avLst>
                        <a:gd name="adj" fmla="val 4906"/>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175">
                      <a:extLst>
                        <a:ext uri="{FF2B5EF4-FFF2-40B4-BE49-F238E27FC236}">
                          <a16:creationId xmlns:a16="http://schemas.microsoft.com/office/drawing/2014/main" id="{9F8C14AE-D164-44BC-B509-195F5DBAA63B}"/>
                        </a:ext>
                      </a:extLst>
                    </p:cNvPr>
                    <p:cNvSpPr/>
                    <p:nvPr/>
                  </p:nvSpPr>
                  <p:spPr>
                    <a:xfrm>
                      <a:off x="8994482" y="3709298"/>
                      <a:ext cx="161637" cy="14694"/>
                    </a:xfrm>
                    <a:custGeom>
                      <a:avLst/>
                      <a:gdLst>
                        <a:gd name="connsiteX0" fmla="*/ 108949 w 110966"/>
                        <a:gd name="connsiteY0" fmla="*/ 14123 h 10087"/>
                        <a:gd name="connsiteX1" fmla="*/ 7061 w 110966"/>
                        <a:gd name="connsiteY1" fmla="*/ 14123 h 10087"/>
                        <a:gd name="connsiteX2" fmla="*/ 0 w 110966"/>
                        <a:gd name="connsiteY2" fmla="*/ 7061 h 10087"/>
                        <a:gd name="connsiteX3" fmla="*/ 0 w 110966"/>
                        <a:gd name="connsiteY3" fmla="*/ 7061 h 10087"/>
                        <a:gd name="connsiteX4" fmla="*/ 7061 w 110966"/>
                        <a:gd name="connsiteY4" fmla="*/ 0 h 10087"/>
                        <a:gd name="connsiteX5" fmla="*/ 108949 w 110966"/>
                        <a:gd name="connsiteY5" fmla="*/ 0 h 10087"/>
                        <a:gd name="connsiteX6" fmla="*/ 116010 w 110966"/>
                        <a:gd name="connsiteY6" fmla="*/ 7061 h 10087"/>
                        <a:gd name="connsiteX7" fmla="*/ 116010 w 110966"/>
                        <a:gd name="connsiteY7" fmla="*/ 7061 h 10087"/>
                        <a:gd name="connsiteX8" fmla="*/ 108949 w 110966"/>
                        <a:gd name="connsiteY8" fmla="*/ 14123 h 10087"/>
                        <a:gd name="connsiteX9" fmla="*/ 108949 w 110966"/>
                        <a:gd name="connsiteY9" fmla="*/ 14123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10087">
                          <a:moveTo>
                            <a:pt x="108949" y="14123"/>
                          </a:moveTo>
                          <a:cubicBezTo>
                            <a:pt x="7061" y="14123"/>
                            <a:pt x="7061" y="14123"/>
                            <a:pt x="7061" y="14123"/>
                          </a:cubicBezTo>
                          <a:cubicBezTo>
                            <a:pt x="3026" y="14123"/>
                            <a:pt x="0" y="11097"/>
                            <a:pt x="0" y="7061"/>
                          </a:cubicBezTo>
                          <a:lnTo>
                            <a:pt x="0" y="7061"/>
                          </a:lnTo>
                          <a:cubicBezTo>
                            <a:pt x="0" y="3026"/>
                            <a:pt x="3026" y="0"/>
                            <a:pt x="7061" y="0"/>
                          </a:cubicBezTo>
                          <a:cubicBezTo>
                            <a:pt x="108949" y="0"/>
                            <a:pt x="108949" y="0"/>
                            <a:pt x="108949" y="0"/>
                          </a:cubicBezTo>
                          <a:cubicBezTo>
                            <a:pt x="112984" y="0"/>
                            <a:pt x="116010" y="3026"/>
                            <a:pt x="116010" y="7061"/>
                          </a:cubicBezTo>
                          <a:lnTo>
                            <a:pt x="116010" y="7061"/>
                          </a:lnTo>
                          <a:cubicBezTo>
                            <a:pt x="116010" y="11097"/>
                            <a:pt x="112984" y="14123"/>
                            <a:pt x="108949" y="14123"/>
                          </a:cubicBezTo>
                          <a:lnTo>
                            <a:pt x="108949" y="14123"/>
                          </a:lnTo>
                          <a:close/>
                        </a:path>
                      </a:pathLst>
                    </a:custGeom>
                    <a:solidFill>
                      <a:schemeClr val="accent3"/>
                    </a:solidFill>
                    <a:ln w="10018" cap="flat">
                      <a:noFill/>
                      <a:prstDash val="solid"/>
                      <a:miter/>
                    </a:ln>
                  </p:spPr>
                  <p:txBody>
                    <a:bodyPr rtlCol="0" anchor="ct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772" b="0" i="0" u="none" strike="noStrike" kern="1200" cap="none" spc="0" normalizeH="0" baseline="0" noProof="0">
                        <a:ln>
                          <a:noFill/>
                        </a:ln>
                        <a:solidFill>
                          <a:srgbClr val="282828"/>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B753B5F9-2EBF-4B6C-922B-170E706F2ED6}"/>
                        </a:ext>
                      </a:extLst>
                    </p:cNvPr>
                    <p:cNvSpPr/>
                    <p:nvPr/>
                  </p:nvSpPr>
                  <p:spPr bwMode="auto">
                    <a:xfrm>
                      <a:off x="8318414" y="3787687"/>
                      <a:ext cx="1513778" cy="94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3656E42B-0C7E-4241-AD6A-DC07C331304A}"/>
                      </a:ext>
                    </a:extLst>
                  </p:cNvPr>
                  <p:cNvGrpSpPr/>
                  <p:nvPr/>
                </p:nvGrpSpPr>
                <p:grpSpPr>
                  <a:xfrm>
                    <a:off x="8411026" y="3588492"/>
                    <a:ext cx="1404225" cy="810982"/>
                    <a:chOff x="8411026" y="3588492"/>
                    <a:chExt cx="1404225" cy="810982"/>
                  </a:xfrm>
                </p:grpSpPr>
                <p:grpSp>
                  <p:nvGrpSpPr>
                    <p:cNvPr id="150" name="Group 149">
                      <a:extLst>
                        <a:ext uri="{FF2B5EF4-FFF2-40B4-BE49-F238E27FC236}">
                          <a16:creationId xmlns:a16="http://schemas.microsoft.com/office/drawing/2014/main" id="{2FEFC81A-A534-4163-A6C4-EE370A569445}"/>
                        </a:ext>
                      </a:extLst>
                    </p:cNvPr>
                    <p:cNvGrpSpPr>
                      <a:grpSpLocks noChangeAspect="1"/>
                    </p:cNvGrpSpPr>
                    <p:nvPr/>
                  </p:nvGrpSpPr>
                  <p:grpSpPr bwMode="auto">
                    <a:xfrm>
                      <a:off x="9188110" y="4304224"/>
                      <a:ext cx="346710" cy="95250"/>
                      <a:chOff x="3417" y="3421"/>
                      <a:chExt cx="182" cy="50"/>
                    </a:xfrm>
                    <a:solidFill>
                      <a:srgbClr val="C1C1C1"/>
                    </a:solidFill>
                  </p:grpSpPr>
                  <p:sp>
                    <p:nvSpPr>
                      <p:cNvPr id="168" name="Freeform 301">
                        <a:extLst>
                          <a:ext uri="{FF2B5EF4-FFF2-40B4-BE49-F238E27FC236}">
                            <a16:creationId xmlns:a16="http://schemas.microsoft.com/office/drawing/2014/main" id="{79707B59-67F0-42A3-9117-186AECBEF592}"/>
                          </a:ext>
                        </a:extLst>
                      </p:cNvPr>
                      <p:cNvSpPr>
                        <a:spLocks/>
                      </p:cNvSpPr>
                      <p:nvPr/>
                    </p:nvSpPr>
                    <p:spPr bwMode="auto">
                      <a:xfrm>
                        <a:off x="3417" y="3454"/>
                        <a:ext cx="182" cy="17"/>
                      </a:xfrm>
                      <a:custGeom>
                        <a:avLst/>
                        <a:gdLst>
                          <a:gd name="T0" fmla="*/ 133 w 133"/>
                          <a:gd name="T1" fmla="*/ 27 h 27"/>
                          <a:gd name="T2" fmla="*/ 133 w 133"/>
                          <a:gd name="T3" fmla="*/ 27 h 27"/>
                          <a:gd name="T4" fmla="*/ 0 w 133"/>
                          <a:gd name="T5" fmla="*/ 27 h 27"/>
                          <a:gd name="T6" fmla="*/ 0 w 133"/>
                          <a:gd name="T7" fmla="*/ 0 h 27"/>
                          <a:gd name="T8" fmla="*/ 133 w 133"/>
                          <a:gd name="T9" fmla="*/ 0 h 27"/>
                          <a:gd name="T10" fmla="*/ 133 w 133"/>
                          <a:gd name="T11" fmla="*/ 27 h 27"/>
                        </a:gdLst>
                        <a:ahLst/>
                        <a:cxnLst>
                          <a:cxn ang="0">
                            <a:pos x="T0" y="T1"/>
                          </a:cxn>
                          <a:cxn ang="0">
                            <a:pos x="T2" y="T3"/>
                          </a:cxn>
                          <a:cxn ang="0">
                            <a:pos x="T4" y="T5"/>
                          </a:cxn>
                          <a:cxn ang="0">
                            <a:pos x="T6" y="T7"/>
                          </a:cxn>
                          <a:cxn ang="0">
                            <a:pos x="T8" y="T9"/>
                          </a:cxn>
                          <a:cxn ang="0">
                            <a:pos x="T10" y="T11"/>
                          </a:cxn>
                        </a:cxnLst>
                        <a:rect l="0" t="0" r="r" b="b"/>
                        <a:pathLst>
                          <a:path w="133" h="27">
                            <a:moveTo>
                              <a:pt x="133" y="27"/>
                            </a:moveTo>
                            <a:lnTo>
                              <a:pt x="133" y="27"/>
                            </a:lnTo>
                            <a:lnTo>
                              <a:pt x="0" y="27"/>
                            </a:lnTo>
                            <a:lnTo>
                              <a:pt x="0" y="0"/>
                            </a:lnTo>
                            <a:lnTo>
                              <a:pt x="133" y="0"/>
                            </a:lnTo>
                            <a:lnTo>
                              <a:pt x="133" y="27"/>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302">
                        <a:extLst>
                          <a:ext uri="{FF2B5EF4-FFF2-40B4-BE49-F238E27FC236}">
                            <a16:creationId xmlns:a16="http://schemas.microsoft.com/office/drawing/2014/main" id="{4AFDBA79-169C-4590-80A3-46E03A3D9EF3}"/>
                          </a:ext>
                        </a:extLst>
                      </p:cNvPr>
                      <p:cNvSpPr>
                        <a:spLocks/>
                      </p:cNvSpPr>
                      <p:nvPr/>
                    </p:nvSpPr>
                    <p:spPr bwMode="auto">
                      <a:xfrm>
                        <a:off x="3514" y="3421"/>
                        <a:ext cx="17" cy="16"/>
                      </a:xfrm>
                      <a:custGeom>
                        <a:avLst/>
                        <a:gdLst>
                          <a:gd name="T0" fmla="*/ 26 w 26"/>
                          <a:gd name="T1" fmla="*/ 26 h 26"/>
                          <a:gd name="T2" fmla="*/ 26 w 26"/>
                          <a:gd name="T3" fmla="*/ 26 h 26"/>
                          <a:gd name="T4" fmla="*/ 0 w 26"/>
                          <a:gd name="T5" fmla="*/ 26 h 26"/>
                          <a:gd name="T6" fmla="*/ 0 w 26"/>
                          <a:gd name="T7" fmla="*/ 0 h 26"/>
                          <a:gd name="T8" fmla="*/ 26 w 26"/>
                          <a:gd name="T9" fmla="*/ 0 h 26"/>
                          <a:gd name="T10" fmla="*/ 26 w 26"/>
                          <a:gd name="T11" fmla="*/ 26 h 26"/>
                        </a:gdLst>
                        <a:ahLst/>
                        <a:cxnLst>
                          <a:cxn ang="0">
                            <a:pos x="T0" y="T1"/>
                          </a:cxn>
                          <a:cxn ang="0">
                            <a:pos x="T2" y="T3"/>
                          </a:cxn>
                          <a:cxn ang="0">
                            <a:pos x="T4" y="T5"/>
                          </a:cxn>
                          <a:cxn ang="0">
                            <a:pos x="T6" y="T7"/>
                          </a:cxn>
                          <a:cxn ang="0">
                            <a:pos x="T8" y="T9"/>
                          </a:cxn>
                          <a:cxn ang="0">
                            <a:pos x="T10" y="T11"/>
                          </a:cxn>
                        </a:cxnLst>
                        <a:rect l="0" t="0" r="r" b="b"/>
                        <a:pathLst>
                          <a:path w="26" h="26">
                            <a:moveTo>
                              <a:pt x="26" y="26"/>
                            </a:moveTo>
                            <a:lnTo>
                              <a:pt x="26" y="26"/>
                            </a:lnTo>
                            <a:lnTo>
                              <a:pt x="0" y="26"/>
                            </a:lnTo>
                            <a:lnTo>
                              <a:pt x="0" y="0"/>
                            </a:lnTo>
                            <a:lnTo>
                              <a:pt x="26" y="0"/>
                            </a:lnTo>
                            <a:lnTo>
                              <a:pt x="26" y="26"/>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303">
                        <a:extLst>
                          <a:ext uri="{FF2B5EF4-FFF2-40B4-BE49-F238E27FC236}">
                            <a16:creationId xmlns:a16="http://schemas.microsoft.com/office/drawing/2014/main" id="{C66DD774-7BDA-4619-9C3C-158234CD4C61}"/>
                          </a:ext>
                        </a:extLst>
                      </p:cNvPr>
                      <p:cNvSpPr>
                        <a:spLocks/>
                      </p:cNvSpPr>
                      <p:nvPr/>
                    </p:nvSpPr>
                    <p:spPr bwMode="auto">
                      <a:xfrm>
                        <a:off x="3417" y="3421"/>
                        <a:ext cx="17" cy="17"/>
                      </a:xfrm>
                      <a:custGeom>
                        <a:avLst/>
                        <a:gdLst>
                          <a:gd name="T0" fmla="*/ 26 w 26"/>
                          <a:gd name="T1" fmla="*/ 27 h 27"/>
                          <a:gd name="T2" fmla="*/ 26 w 26"/>
                          <a:gd name="T3" fmla="*/ 27 h 27"/>
                          <a:gd name="T4" fmla="*/ 0 w 26"/>
                          <a:gd name="T5" fmla="*/ 27 h 27"/>
                          <a:gd name="T6" fmla="*/ 0 w 26"/>
                          <a:gd name="T7" fmla="*/ 0 h 27"/>
                          <a:gd name="T8" fmla="*/ 26 w 26"/>
                          <a:gd name="T9" fmla="*/ 0 h 27"/>
                          <a:gd name="T10" fmla="*/ 26 w 26"/>
                          <a:gd name="T11" fmla="*/ 27 h 27"/>
                        </a:gdLst>
                        <a:ahLst/>
                        <a:cxnLst>
                          <a:cxn ang="0">
                            <a:pos x="T0" y="T1"/>
                          </a:cxn>
                          <a:cxn ang="0">
                            <a:pos x="T2" y="T3"/>
                          </a:cxn>
                          <a:cxn ang="0">
                            <a:pos x="T4" y="T5"/>
                          </a:cxn>
                          <a:cxn ang="0">
                            <a:pos x="T6" y="T7"/>
                          </a:cxn>
                          <a:cxn ang="0">
                            <a:pos x="T8" y="T9"/>
                          </a:cxn>
                          <a:cxn ang="0">
                            <a:pos x="T10" y="T11"/>
                          </a:cxn>
                        </a:cxnLst>
                        <a:rect l="0" t="0" r="r" b="b"/>
                        <a:pathLst>
                          <a:path w="26" h="27">
                            <a:moveTo>
                              <a:pt x="26" y="27"/>
                            </a:moveTo>
                            <a:lnTo>
                              <a:pt x="26" y="27"/>
                            </a:lnTo>
                            <a:lnTo>
                              <a:pt x="0" y="27"/>
                            </a:lnTo>
                            <a:lnTo>
                              <a:pt x="0" y="0"/>
                            </a:lnTo>
                            <a:lnTo>
                              <a:pt x="26" y="0"/>
                            </a:lnTo>
                            <a:lnTo>
                              <a:pt x="26" y="27"/>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71" name="Freeform 304">
                        <a:extLst>
                          <a:ext uri="{FF2B5EF4-FFF2-40B4-BE49-F238E27FC236}">
                            <a16:creationId xmlns:a16="http://schemas.microsoft.com/office/drawing/2014/main" id="{C29C6A5F-AF06-4E69-BB89-1B4ACD0E4EAF}"/>
                          </a:ext>
                        </a:extLst>
                      </p:cNvPr>
                      <p:cNvSpPr>
                        <a:spLocks/>
                      </p:cNvSpPr>
                      <p:nvPr/>
                    </p:nvSpPr>
                    <p:spPr bwMode="auto">
                      <a:xfrm>
                        <a:off x="3547" y="3421"/>
                        <a:ext cx="17" cy="16"/>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72" name="Freeform 305">
                        <a:extLst>
                          <a:ext uri="{FF2B5EF4-FFF2-40B4-BE49-F238E27FC236}">
                            <a16:creationId xmlns:a16="http://schemas.microsoft.com/office/drawing/2014/main" id="{C32BAF67-DF2C-4DF0-81B3-A6189A86BB1B}"/>
                          </a:ext>
                        </a:extLst>
                      </p:cNvPr>
                      <p:cNvSpPr>
                        <a:spLocks/>
                      </p:cNvSpPr>
                      <p:nvPr/>
                    </p:nvSpPr>
                    <p:spPr bwMode="auto">
                      <a:xfrm>
                        <a:off x="3450" y="3421"/>
                        <a:ext cx="17" cy="17"/>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73" name="Freeform 306">
                        <a:extLst>
                          <a:ext uri="{FF2B5EF4-FFF2-40B4-BE49-F238E27FC236}">
                            <a16:creationId xmlns:a16="http://schemas.microsoft.com/office/drawing/2014/main" id="{E285C5A2-0385-4B7E-B0A8-57A86A5328FD}"/>
                          </a:ext>
                        </a:extLst>
                      </p:cNvPr>
                      <p:cNvSpPr>
                        <a:spLocks/>
                      </p:cNvSpPr>
                      <p:nvPr/>
                    </p:nvSpPr>
                    <p:spPr bwMode="auto">
                      <a:xfrm>
                        <a:off x="3580" y="3421"/>
                        <a:ext cx="17" cy="16"/>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74" name="Freeform 307">
                        <a:extLst>
                          <a:ext uri="{FF2B5EF4-FFF2-40B4-BE49-F238E27FC236}">
                            <a16:creationId xmlns:a16="http://schemas.microsoft.com/office/drawing/2014/main" id="{CBE0BDFE-FC03-4301-A163-8E032E2B0B6A}"/>
                          </a:ext>
                        </a:extLst>
                      </p:cNvPr>
                      <p:cNvSpPr>
                        <a:spLocks/>
                      </p:cNvSpPr>
                      <p:nvPr/>
                    </p:nvSpPr>
                    <p:spPr bwMode="auto">
                      <a:xfrm>
                        <a:off x="3483" y="3421"/>
                        <a:ext cx="17" cy="17"/>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2A044E9B-EE7C-490D-9851-64FE12772CBC}"/>
                        </a:ext>
                      </a:extLst>
                    </p:cNvPr>
                    <p:cNvGrpSpPr/>
                    <p:nvPr/>
                  </p:nvGrpSpPr>
                  <p:grpSpPr>
                    <a:xfrm>
                      <a:off x="8477465" y="3968798"/>
                      <a:ext cx="346547" cy="414483"/>
                      <a:chOff x="8315010" y="3748356"/>
                      <a:chExt cx="346547" cy="414483"/>
                    </a:xfrm>
                  </p:grpSpPr>
                  <p:sp>
                    <p:nvSpPr>
                      <p:cNvPr id="157" name="Freeform 273">
                        <a:extLst>
                          <a:ext uri="{FF2B5EF4-FFF2-40B4-BE49-F238E27FC236}">
                            <a16:creationId xmlns:a16="http://schemas.microsoft.com/office/drawing/2014/main" id="{29A7F5EC-196C-4C62-B62D-BA1AE1DA483B}"/>
                          </a:ext>
                        </a:extLst>
                      </p:cNvPr>
                      <p:cNvSpPr>
                        <a:spLocks/>
                      </p:cNvSpPr>
                      <p:nvPr/>
                    </p:nvSpPr>
                    <p:spPr bwMode="auto">
                      <a:xfrm>
                        <a:off x="8459856" y="4095154"/>
                        <a:ext cx="201701" cy="21659"/>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accent5"/>
                      </a:solid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58" name="Freeform 275">
                        <a:extLst>
                          <a:ext uri="{FF2B5EF4-FFF2-40B4-BE49-F238E27FC236}">
                            <a16:creationId xmlns:a16="http://schemas.microsoft.com/office/drawing/2014/main" id="{45587FE3-04D6-43E8-8B8D-D800E0DB5066}"/>
                          </a:ext>
                        </a:extLst>
                      </p:cNvPr>
                      <p:cNvSpPr>
                        <a:spLocks/>
                      </p:cNvSpPr>
                      <p:nvPr/>
                    </p:nvSpPr>
                    <p:spPr bwMode="auto">
                      <a:xfrm>
                        <a:off x="8459856" y="4139826"/>
                        <a:ext cx="135370" cy="23013"/>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chemeClr val="accent5"/>
                      </a:solid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59" name="Freeform 276">
                        <a:extLst>
                          <a:ext uri="{FF2B5EF4-FFF2-40B4-BE49-F238E27FC236}">
                            <a16:creationId xmlns:a16="http://schemas.microsoft.com/office/drawing/2014/main" id="{96E61350-80F4-4531-BD95-EC4479816F00}"/>
                          </a:ext>
                        </a:extLst>
                      </p:cNvPr>
                      <p:cNvSpPr>
                        <a:spLocks/>
                      </p:cNvSpPr>
                      <p:nvPr/>
                    </p:nvSpPr>
                    <p:spPr bwMode="auto">
                      <a:xfrm>
                        <a:off x="8325840" y="4095154"/>
                        <a:ext cx="67685" cy="67685"/>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chemeClr val="accent5"/>
                      </a:solid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37312B02-C966-42F1-BF98-AA416CF5E37D}"/>
                          </a:ext>
                        </a:extLst>
                      </p:cNvPr>
                      <p:cNvGrpSpPr>
                        <a:grpSpLocks noChangeAspect="1"/>
                      </p:cNvGrpSpPr>
                      <p:nvPr/>
                    </p:nvGrpSpPr>
                    <p:grpSpPr bwMode="auto">
                      <a:xfrm>
                        <a:off x="8315010" y="3748356"/>
                        <a:ext cx="346547" cy="346547"/>
                        <a:chOff x="671" y="3357"/>
                        <a:chExt cx="256" cy="256"/>
                      </a:xfrm>
                    </p:grpSpPr>
                    <p:sp>
                      <p:nvSpPr>
                        <p:cNvPr id="161" name="AutoShape 270">
                          <a:extLst>
                            <a:ext uri="{FF2B5EF4-FFF2-40B4-BE49-F238E27FC236}">
                              <a16:creationId xmlns:a16="http://schemas.microsoft.com/office/drawing/2014/main" id="{A881D088-84C9-4BFD-B2F0-16D11E25632C}"/>
                            </a:ext>
                          </a:extLst>
                        </p:cNvPr>
                        <p:cNvSpPr>
                          <a:spLocks noChangeAspect="1" noChangeArrowheads="1" noTextEdit="1"/>
                        </p:cNvSpPr>
                        <p:nvPr/>
                      </p:nvSpPr>
                      <p:spPr bwMode="auto">
                        <a:xfrm>
                          <a:off x="671" y="335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62" name="Freeform 272">
                          <a:extLst>
                            <a:ext uri="{FF2B5EF4-FFF2-40B4-BE49-F238E27FC236}">
                              <a16:creationId xmlns:a16="http://schemas.microsoft.com/office/drawing/2014/main" id="{C2CACCB7-8FDB-41AA-A88F-B86345FBD40C}"/>
                            </a:ext>
                          </a:extLst>
                        </p:cNvPr>
                        <p:cNvSpPr>
                          <a:spLocks/>
                        </p:cNvSpPr>
                        <p:nvPr/>
                      </p:nvSpPr>
                      <p:spPr bwMode="auto">
                        <a:xfrm>
                          <a:off x="778" y="3542"/>
                          <a:ext cx="100" cy="17"/>
                        </a:xfrm>
                        <a:custGeom>
                          <a:avLst/>
                          <a:gdLst>
                            <a:gd name="T0" fmla="*/ 160 w 160"/>
                            <a:gd name="T1" fmla="*/ 0 h 27"/>
                            <a:gd name="T2" fmla="*/ 160 w 160"/>
                            <a:gd name="T3" fmla="*/ 0 h 27"/>
                            <a:gd name="T4" fmla="*/ 0 w 160"/>
                            <a:gd name="T5" fmla="*/ 0 h 27"/>
                            <a:gd name="T6" fmla="*/ 0 w 160"/>
                            <a:gd name="T7" fmla="*/ 27 h 27"/>
                            <a:gd name="T8" fmla="*/ 160 w 160"/>
                            <a:gd name="T9" fmla="*/ 27 h 27"/>
                            <a:gd name="T10" fmla="*/ 160 w 160"/>
                            <a:gd name="T11" fmla="*/ 0 h 27"/>
                          </a:gdLst>
                          <a:ahLst/>
                          <a:cxnLst>
                            <a:cxn ang="0">
                              <a:pos x="T0" y="T1"/>
                            </a:cxn>
                            <a:cxn ang="0">
                              <a:pos x="T2" y="T3"/>
                            </a:cxn>
                            <a:cxn ang="0">
                              <a:pos x="T4" y="T5"/>
                            </a:cxn>
                            <a:cxn ang="0">
                              <a:pos x="T6" y="T7"/>
                            </a:cxn>
                            <a:cxn ang="0">
                              <a:pos x="T8" y="T9"/>
                            </a:cxn>
                            <a:cxn ang="0">
                              <a:pos x="T10" y="T11"/>
                            </a:cxn>
                          </a:cxnLst>
                          <a:rect l="0" t="0" r="r" b="b"/>
                          <a:pathLst>
                            <a:path w="160" h="27">
                              <a:moveTo>
                                <a:pt x="160" y="0"/>
                              </a:moveTo>
                              <a:lnTo>
                                <a:pt x="160" y="0"/>
                              </a:lnTo>
                              <a:lnTo>
                                <a:pt x="0" y="0"/>
                              </a:lnTo>
                              <a:lnTo>
                                <a:pt x="0" y="27"/>
                              </a:lnTo>
                              <a:lnTo>
                                <a:pt x="160" y="27"/>
                              </a:lnTo>
                              <a:lnTo>
                                <a:pt x="160" y="0"/>
                              </a:lnTo>
                              <a:close/>
                            </a:path>
                          </a:pathLst>
                        </a:custGeom>
                        <a:solidFill>
                          <a:schemeClr val="tx1"/>
                        </a:solid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63" name="Freeform 273">
                          <a:extLst>
                            <a:ext uri="{FF2B5EF4-FFF2-40B4-BE49-F238E27FC236}">
                              <a16:creationId xmlns:a16="http://schemas.microsoft.com/office/drawing/2014/main" id="{5F55F615-20C5-493E-8628-4A68D27E9C97}"/>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accent1"/>
                        </a:solid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64" name="Freeform 274">
                          <a:extLst>
                            <a:ext uri="{FF2B5EF4-FFF2-40B4-BE49-F238E27FC236}">
                              <a16:creationId xmlns:a16="http://schemas.microsoft.com/office/drawing/2014/main" id="{56124217-7473-4DD9-8D27-5E55CB25E3C3}"/>
                            </a:ext>
                          </a:extLst>
                        </p:cNvPr>
                        <p:cNvSpPr>
                          <a:spLocks/>
                        </p:cNvSpPr>
                        <p:nvPr/>
                      </p:nvSpPr>
                      <p:spPr bwMode="auto">
                        <a:xfrm>
                          <a:off x="778" y="3509"/>
                          <a:ext cx="149" cy="17"/>
                        </a:xfrm>
                        <a:custGeom>
                          <a:avLst/>
                          <a:gdLst>
                            <a:gd name="T0" fmla="*/ 0 w 240"/>
                            <a:gd name="T1" fmla="*/ 27 h 27"/>
                            <a:gd name="T2" fmla="*/ 0 w 240"/>
                            <a:gd name="T3" fmla="*/ 27 h 27"/>
                            <a:gd name="T4" fmla="*/ 240 w 240"/>
                            <a:gd name="T5" fmla="*/ 27 h 27"/>
                            <a:gd name="T6" fmla="*/ 240 w 240"/>
                            <a:gd name="T7" fmla="*/ 0 h 27"/>
                            <a:gd name="T8" fmla="*/ 0 w 240"/>
                            <a:gd name="T9" fmla="*/ 0 h 27"/>
                            <a:gd name="T10" fmla="*/ 0 w 240"/>
                            <a:gd name="T11" fmla="*/ 27 h 27"/>
                          </a:gdLst>
                          <a:ahLst/>
                          <a:cxnLst>
                            <a:cxn ang="0">
                              <a:pos x="T0" y="T1"/>
                            </a:cxn>
                            <a:cxn ang="0">
                              <a:pos x="T2" y="T3"/>
                            </a:cxn>
                            <a:cxn ang="0">
                              <a:pos x="T4" y="T5"/>
                            </a:cxn>
                            <a:cxn ang="0">
                              <a:pos x="T6" y="T7"/>
                            </a:cxn>
                            <a:cxn ang="0">
                              <a:pos x="T8" y="T9"/>
                            </a:cxn>
                            <a:cxn ang="0">
                              <a:pos x="T10" y="T11"/>
                            </a:cxn>
                          </a:cxnLst>
                          <a:rect l="0" t="0" r="r" b="b"/>
                          <a:pathLst>
                            <a:path w="240" h="27">
                              <a:moveTo>
                                <a:pt x="0" y="27"/>
                              </a:moveTo>
                              <a:lnTo>
                                <a:pt x="0" y="27"/>
                              </a:lnTo>
                              <a:lnTo>
                                <a:pt x="240" y="27"/>
                              </a:lnTo>
                              <a:lnTo>
                                <a:pt x="240" y="0"/>
                              </a:lnTo>
                              <a:lnTo>
                                <a:pt x="0" y="0"/>
                              </a:lnTo>
                              <a:lnTo>
                                <a:pt x="0" y="27"/>
                              </a:lnTo>
                              <a:close/>
                            </a:path>
                          </a:pathLst>
                        </a:custGeom>
                        <a:solidFill>
                          <a:srgbClr val="2F2F2F"/>
                        </a:solid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65" name="Freeform 275">
                          <a:extLst>
                            <a:ext uri="{FF2B5EF4-FFF2-40B4-BE49-F238E27FC236}">
                              <a16:creationId xmlns:a16="http://schemas.microsoft.com/office/drawing/2014/main" id="{DA6B6120-3531-4F64-820E-804BEDE99C7F}"/>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rgbClr val="0078D4"/>
                        </a:solid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66" name="Freeform 276">
                          <a:extLst>
                            <a:ext uri="{FF2B5EF4-FFF2-40B4-BE49-F238E27FC236}">
                              <a16:creationId xmlns:a16="http://schemas.microsoft.com/office/drawing/2014/main" id="{4060F6A8-2376-4E89-81E2-746D26E42254}"/>
                            </a:ext>
                          </a:extLst>
                        </p:cNvPr>
                        <p:cNvSpPr>
                          <a:spLocks/>
                        </p:cNvSpPr>
                        <p:nvPr/>
                      </p:nvSpPr>
                      <p:spPr bwMode="auto">
                        <a:xfrm>
                          <a:off x="679" y="3414"/>
                          <a:ext cx="50" cy="50"/>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chemeClr val="accent1"/>
                        </a:solid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67" name="Freeform 277">
                          <a:extLst>
                            <a:ext uri="{FF2B5EF4-FFF2-40B4-BE49-F238E27FC236}">
                              <a16:creationId xmlns:a16="http://schemas.microsoft.com/office/drawing/2014/main" id="{A8ED68E9-5A91-42C4-9FD3-6C2F8EB2839C}"/>
                            </a:ext>
                          </a:extLst>
                        </p:cNvPr>
                        <p:cNvSpPr>
                          <a:spLocks/>
                        </p:cNvSpPr>
                        <p:nvPr/>
                      </p:nvSpPr>
                      <p:spPr bwMode="auto">
                        <a:xfrm>
                          <a:off x="679" y="3509"/>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tx1"/>
                        </a:solid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52" name="Rectangle 151">
                      <a:extLst>
                        <a:ext uri="{FF2B5EF4-FFF2-40B4-BE49-F238E27FC236}">
                          <a16:creationId xmlns:a16="http://schemas.microsoft.com/office/drawing/2014/main" id="{1EFD0C22-9DC9-4498-B04E-27B78ABBE128}"/>
                        </a:ext>
                      </a:extLst>
                    </p:cNvPr>
                    <p:cNvSpPr/>
                    <p:nvPr/>
                  </p:nvSpPr>
                  <p:spPr bwMode="auto">
                    <a:xfrm>
                      <a:off x="8411026" y="3588492"/>
                      <a:ext cx="1404225" cy="817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3" name="Group 152">
                      <a:extLst>
                        <a:ext uri="{FF2B5EF4-FFF2-40B4-BE49-F238E27FC236}">
                          <a16:creationId xmlns:a16="http://schemas.microsoft.com/office/drawing/2014/main" id="{FCE0F6FE-1857-43BC-B346-7BC46299D546}"/>
                        </a:ext>
                      </a:extLst>
                    </p:cNvPr>
                    <p:cNvGrpSpPr/>
                    <p:nvPr/>
                  </p:nvGrpSpPr>
                  <p:grpSpPr>
                    <a:xfrm>
                      <a:off x="8484343" y="3761175"/>
                      <a:ext cx="377190" cy="177165"/>
                      <a:chOff x="8320780" y="3914105"/>
                      <a:chExt cx="377190" cy="177165"/>
                    </a:xfrm>
                    <a:solidFill>
                      <a:srgbClr val="C1C1C1"/>
                    </a:solidFill>
                  </p:grpSpPr>
                  <p:sp>
                    <p:nvSpPr>
                      <p:cNvPr id="154" name="Freeform 32">
                        <a:extLst>
                          <a:ext uri="{FF2B5EF4-FFF2-40B4-BE49-F238E27FC236}">
                            <a16:creationId xmlns:a16="http://schemas.microsoft.com/office/drawing/2014/main" id="{4A563AFE-F851-47BE-B646-B967A62BE6BD}"/>
                          </a:ext>
                        </a:extLst>
                      </p:cNvPr>
                      <p:cNvSpPr>
                        <a:spLocks/>
                      </p:cNvSpPr>
                      <p:nvPr/>
                    </p:nvSpPr>
                    <p:spPr bwMode="auto">
                      <a:xfrm>
                        <a:off x="8320780" y="3986495"/>
                        <a:ext cx="377190" cy="32385"/>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55" name="Freeform 33">
                        <a:extLst>
                          <a:ext uri="{FF2B5EF4-FFF2-40B4-BE49-F238E27FC236}">
                            <a16:creationId xmlns:a16="http://schemas.microsoft.com/office/drawing/2014/main" id="{49941E68-87EF-4325-AC95-0CE31176816E}"/>
                          </a:ext>
                        </a:extLst>
                      </p:cNvPr>
                      <p:cNvSpPr>
                        <a:spLocks/>
                      </p:cNvSpPr>
                      <p:nvPr/>
                    </p:nvSpPr>
                    <p:spPr bwMode="auto">
                      <a:xfrm>
                        <a:off x="8320780" y="4058885"/>
                        <a:ext cx="377190" cy="32385"/>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sp>
                    <p:nvSpPr>
                      <p:cNvPr id="156" name="Freeform 34">
                        <a:extLst>
                          <a:ext uri="{FF2B5EF4-FFF2-40B4-BE49-F238E27FC236}">
                            <a16:creationId xmlns:a16="http://schemas.microsoft.com/office/drawing/2014/main" id="{393898BE-7630-4FDA-B17E-B9A32154B555}"/>
                          </a:ext>
                        </a:extLst>
                      </p:cNvPr>
                      <p:cNvSpPr>
                        <a:spLocks/>
                      </p:cNvSpPr>
                      <p:nvPr/>
                    </p:nvSpPr>
                    <p:spPr bwMode="auto">
                      <a:xfrm>
                        <a:off x="8320780" y="3914105"/>
                        <a:ext cx="377190" cy="30480"/>
                      </a:xfrm>
                      <a:custGeom>
                        <a:avLst/>
                        <a:gdLst>
                          <a:gd name="T0" fmla="*/ 0 w 320"/>
                          <a:gd name="T1" fmla="*/ 26 h 26"/>
                          <a:gd name="T2" fmla="*/ 0 w 320"/>
                          <a:gd name="T3" fmla="*/ 26 h 26"/>
                          <a:gd name="T4" fmla="*/ 320 w 320"/>
                          <a:gd name="T5" fmla="*/ 26 h 26"/>
                          <a:gd name="T6" fmla="*/ 320 w 320"/>
                          <a:gd name="T7" fmla="*/ 0 h 26"/>
                          <a:gd name="T8" fmla="*/ 0 w 320"/>
                          <a:gd name="T9" fmla="*/ 0 h 26"/>
                          <a:gd name="T10" fmla="*/ 0 w 320"/>
                          <a:gd name="T11" fmla="*/ 26 h 26"/>
                        </a:gdLst>
                        <a:ahLst/>
                        <a:cxnLst>
                          <a:cxn ang="0">
                            <a:pos x="T0" y="T1"/>
                          </a:cxn>
                          <a:cxn ang="0">
                            <a:pos x="T2" y="T3"/>
                          </a:cxn>
                          <a:cxn ang="0">
                            <a:pos x="T4" y="T5"/>
                          </a:cxn>
                          <a:cxn ang="0">
                            <a:pos x="T6" y="T7"/>
                          </a:cxn>
                          <a:cxn ang="0">
                            <a:pos x="T8" y="T9"/>
                          </a:cxn>
                          <a:cxn ang="0">
                            <a:pos x="T10" y="T11"/>
                          </a:cxn>
                        </a:cxnLst>
                        <a:rect l="0" t="0" r="r" b="b"/>
                        <a:pathLst>
                          <a:path w="320" h="26">
                            <a:moveTo>
                              <a:pt x="0" y="26"/>
                            </a:moveTo>
                            <a:lnTo>
                              <a:pt x="0" y="26"/>
                            </a:lnTo>
                            <a:lnTo>
                              <a:pt x="320" y="26"/>
                            </a:lnTo>
                            <a:lnTo>
                              <a:pt x="320" y="0"/>
                            </a:lnTo>
                            <a:lnTo>
                              <a:pt x="0" y="0"/>
                            </a:lnTo>
                            <a:lnTo>
                              <a:pt x="0" y="26"/>
                            </a:lnTo>
                            <a:close/>
                          </a:path>
                        </a:pathLst>
                      </a:custGeom>
                      <a:grpFill/>
                      <a:ln w="0">
                        <a:noFill/>
                        <a:prstDash val="solid"/>
                        <a:round/>
                        <a:headEnd/>
                        <a:tailEnd/>
                      </a:ln>
                    </p:spPr>
                    <p:txBody>
                      <a:bodyPr vert="horz" wrap="square" lIns="80678" tIns="40339" rIns="80678" bIns="40339"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147" name="Freeform 11">
                  <a:extLst>
                    <a:ext uri="{FF2B5EF4-FFF2-40B4-BE49-F238E27FC236}">
                      <a16:creationId xmlns:a16="http://schemas.microsoft.com/office/drawing/2014/main" id="{E2EAE638-603C-4552-99BF-CE409CA197E2}"/>
                    </a:ext>
                  </a:extLst>
                </p:cNvPr>
                <p:cNvSpPr>
                  <a:spLocks noEditPoints="1"/>
                </p:cNvSpPr>
                <p:nvPr/>
              </p:nvSpPr>
              <p:spPr bwMode="auto">
                <a:xfrm>
                  <a:off x="11674917" y="3770007"/>
                  <a:ext cx="369571" cy="438294"/>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Semibold"/>
                    <a:ea typeface="+mn-ea"/>
                    <a:cs typeface="+mn-cs"/>
                  </a:endParaRPr>
                </a:p>
              </p:txBody>
            </p:sp>
          </p:grpSp>
        </p:grpSp>
      </p:grpSp>
      <p:grpSp>
        <p:nvGrpSpPr>
          <p:cNvPr id="105" name="Group 104">
            <a:extLst>
              <a:ext uri="{FF2B5EF4-FFF2-40B4-BE49-F238E27FC236}">
                <a16:creationId xmlns:a16="http://schemas.microsoft.com/office/drawing/2014/main" id="{BED50702-D1B7-47B1-9ABA-D828AC98EFA7}"/>
              </a:ext>
              <a:ext uri="{C183D7F6-B498-43B3-948B-1728B52AA6E4}">
                <adec:decorative xmlns:adec="http://schemas.microsoft.com/office/drawing/2017/decorative" val="1"/>
              </a:ext>
            </a:extLst>
          </p:cNvPr>
          <p:cNvGrpSpPr/>
          <p:nvPr/>
        </p:nvGrpSpPr>
        <p:grpSpPr>
          <a:xfrm>
            <a:off x="8490386" y="1542805"/>
            <a:ext cx="583497" cy="664959"/>
            <a:chOff x="10793370" y="2252150"/>
            <a:chExt cx="678305" cy="773003"/>
          </a:xfrm>
        </p:grpSpPr>
        <p:sp>
          <p:nvSpPr>
            <p:cNvPr id="131" name="Freeform 5">
              <a:extLst>
                <a:ext uri="{FF2B5EF4-FFF2-40B4-BE49-F238E27FC236}">
                  <a16:creationId xmlns:a16="http://schemas.microsoft.com/office/drawing/2014/main" id="{B3D297C7-7199-4F66-8AF3-8D50ED8E1CE7}"/>
                </a:ext>
              </a:extLst>
            </p:cNvPr>
            <p:cNvSpPr>
              <a:spLocks/>
            </p:cNvSpPr>
            <p:nvPr/>
          </p:nvSpPr>
          <p:spPr bwMode="auto">
            <a:xfrm>
              <a:off x="10872505" y="2252150"/>
              <a:ext cx="314701" cy="314701"/>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D1D1D1"/>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32" name="Freeform 6">
              <a:extLst>
                <a:ext uri="{FF2B5EF4-FFF2-40B4-BE49-F238E27FC236}">
                  <a16:creationId xmlns:a16="http://schemas.microsoft.com/office/drawing/2014/main" id="{5E90E7F3-7769-4038-8EB8-4326C0FE3FFF}"/>
                </a:ext>
              </a:extLst>
            </p:cNvPr>
            <p:cNvSpPr>
              <a:spLocks/>
            </p:cNvSpPr>
            <p:nvPr/>
          </p:nvSpPr>
          <p:spPr bwMode="auto">
            <a:xfrm>
              <a:off x="10793370" y="2607339"/>
              <a:ext cx="472971" cy="235565"/>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D1D1D1"/>
            </a:solid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grpSp>
          <p:nvGrpSpPr>
            <p:cNvPr id="133" name="Group 132">
              <a:extLst>
                <a:ext uri="{FF2B5EF4-FFF2-40B4-BE49-F238E27FC236}">
                  <a16:creationId xmlns:a16="http://schemas.microsoft.com/office/drawing/2014/main" id="{51780BC9-59C7-4FBB-AF2D-197781C1020E}"/>
                </a:ext>
              </a:extLst>
            </p:cNvPr>
            <p:cNvGrpSpPr/>
            <p:nvPr/>
          </p:nvGrpSpPr>
          <p:grpSpPr>
            <a:xfrm>
              <a:off x="11036272" y="2604676"/>
              <a:ext cx="435403" cy="420477"/>
              <a:chOff x="8212817" y="5756745"/>
              <a:chExt cx="306381" cy="295878"/>
            </a:xfrm>
          </p:grpSpPr>
          <p:sp>
            <p:nvSpPr>
              <p:cNvPr id="134" name="Oval 133">
                <a:extLst>
                  <a:ext uri="{FF2B5EF4-FFF2-40B4-BE49-F238E27FC236}">
                    <a16:creationId xmlns:a16="http://schemas.microsoft.com/office/drawing/2014/main" id="{5ACEE378-11F2-42EE-9DE0-519BCCD68AC3}"/>
                  </a:ext>
                </a:extLst>
              </p:cNvPr>
              <p:cNvSpPr/>
              <p:nvPr/>
            </p:nvSpPr>
            <p:spPr bwMode="auto">
              <a:xfrm>
                <a:off x="8212817" y="5756745"/>
                <a:ext cx="306381" cy="2886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C9D54B77-D7E0-4EF3-9D46-7C6DEB27CE9B}"/>
                  </a:ext>
                </a:extLst>
              </p:cNvPr>
              <p:cNvGrpSpPr>
                <a:grpSpLocks noChangeAspect="1"/>
              </p:cNvGrpSpPr>
              <p:nvPr/>
            </p:nvGrpSpPr>
            <p:grpSpPr bwMode="auto">
              <a:xfrm>
                <a:off x="8253624" y="5797612"/>
                <a:ext cx="265574" cy="255011"/>
                <a:chOff x="5891" y="3313"/>
                <a:chExt cx="352" cy="338"/>
              </a:xfrm>
            </p:grpSpPr>
            <p:sp>
              <p:nvSpPr>
                <p:cNvPr id="136" name="Freeform 5">
                  <a:extLst>
                    <a:ext uri="{FF2B5EF4-FFF2-40B4-BE49-F238E27FC236}">
                      <a16:creationId xmlns:a16="http://schemas.microsoft.com/office/drawing/2014/main" id="{4EA5AE54-3178-486D-BD8F-EB09414C9E6F}"/>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37" name="Freeform 6">
                  <a:extLst>
                    <a:ext uri="{FF2B5EF4-FFF2-40B4-BE49-F238E27FC236}">
                      <a16:creationId xmlns:a16="http://schemas.microsoft.com/office/drawing/2014/main" id="{B18D9EED-F2AE-415C-AC1A-EE2932D5CFC1}"/>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38" name="Freeform 7">
                  <a:extLst>
                    <a:ext uri="{FF2B5EF4-FFF2-40B4-BE49-F238E27FC236}">
                      <a16:creationId xmlns:a16="http://schemas.microsoft.com/office/drawing/2014/main" id="{5DC6408F-D546-486B-A1B3-3F766AFF88A8}"/>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39" name="Freeform 8">
                  <a:extLst>
                    <a:ext uri="{FF2B5EF4-FFF2-40B4-BE49-F238E27FC236}">
                      <a16:creationId xmlns:a16="http://schemas.microsoft.com/office/drawing/2014/main" id="{9B6132E5-3FE1-4237-A4E3-BA5391D2B57C}"/>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40" name="Freeform 9">
                  <a:extLst>
                    <a:ext uri="{FF2B5EF4-FFF2-40B4-BE49-F238E27FC236}">
                      <a16:creationId xmlns:a16="http://schemas.microsoft.com/office/drawing/2014/main" id="{E67D507D-D79E-470E-A93F-822A6882ACA7}"/>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41" name="Freeform 10">
                  <a:extLst>
                    <a:ext uri="{FF2B5EF4-FFF2-40B4-BE49-F238E27FC236}">
                      <a16:creationId xmlns:a16="http://schemas.microsoft.com/office/drawing/2014/main" id="{D8BB7EFA-7895-4746-9582-468FB49B3BEB}"/>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106" name="Group 105">
            <a:extLst>
              <a:ext uri="{FF2B5EF4-FFF2-40B4-BE49-F238E27FC236}">
                <a16:creationId xmlns:a16="http://schemas.microsoft.com/office/drawing/2014/main" id="{9AFDE3E9-F31E-4AF5-8959-ED1FF9AFA9C2}"/>
              </a:ext>
              <a:ext uri="{C183D7F6-B498-43B3-948B-1728B52AA6E4}">
                <adec:decorative xmlns:adec="http://schemas.microsoft.com/office/drawing/2017/decorative" val="1"/>
              </a:ext>
            </a:extLst>
          </p:cNvPr>
          <p:cNvGrpSpPr/>
          <p:nvPr/>
        </p:nvGrpSpPr>
        <p:grpSpPr>
          <a:xfrm>
            <a:off x="10243435" y="2587914"/>
            <a:ext cx="383044" cy="383044"/>
            <a:chOff x="7864258" y="3058691"/>
            <a:chExt cx="431488" cy="431488"/>
          </a:xfrm>
        </p:grpSpPr>
        <p:sp>
          <p:nvSpPr>
            <p:cNvPr id="129" name="Freeform 5">
              <a:extLst>
                <a:ext uri="{FF2B5EF4-FFF2-40B4-BE49-F238E27FC236}">
                  <a16:creationId xmlns:a16="http://schemas.microsoft.com/office/drawing/2014/main" id="{7DED43B6-04DA-4445-BFCB-B1BC58C97F14}"/>
                </a:ext>
              </a:extLst>
            </p:cNvPr>
            <p:cNvSpPr>
              <a:spLocks/>
            </p:cNvSpPr>
            <p:nvPr/>
          </p:nvSpPr>
          <p:spPr bwMode="auto">
            <a:xfrm>
              <a:off x="7864258" y="3058691"/>
              <a:ext cx="431488" cy="431488"/>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44813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pic>
          <p:nvPicPr>
            <p:cNvPr id="130" name="Graphic 320">
              <a:extLst>
                <a:ext uri="{FF2B5EF4-FFF2-40B4-BE49-F238E27FC236}">
                  <a16:creationId xmlns:a16="http://schemas.microsoft.com/office/drawing/2014/main" id="{20983255-DBF1-4FF0-B7E9-8F7174DB3B9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944128" y="3142678"/>
              <a:ext cx="279796" cy="223277"/>
            </a:xfrm>
            <a:prstGeom prst="rect">
              <a:avLst/>
            </a:prstGeom>
          </p:spPr>
        </p:pic>
      </p:grpSp>
      <p:grpSp>
        <p:nvGrpSpPr>
          <p:cNvPr id="107" name="Group 106">
            <a:extLst>
              <a:ext uri="{FF2B5EF4-FFF2-40B4-BE49-F238E27FC236}">
                <a16:creationId xmlns:a16="http://schemas.microsoft.com/office/drawing/2014/main" id="{A95A342B-2922-4254-BFF2-63191E2A5D58}"/>
              </a:ext>
              <a:ext uri="{C183D7F6-B498-43B3-948B-1728B52AA6E4}">
                <adec:decorative xmlns:adec="http://schemas.microsoft.com/office/drawing/2017/decorative" val="1"/>
              </a:ext>
            </a:extLst>
          </p:cNvPr>
          <p:cNvGrpSpPr/>
          <p:nvPr/>
        </p:nvGrpSpPr>
        <p:grpSpPr>
          <a:xfrm>
            <a:off x="6865216" y="2587914"/>
            <a:ext cx="383044" cy="383044"/>
            <a:chOff x="2631040" y="3106025"/>
            <a:chExt cx="520966" cy="520966"/>
          </a:xfrm>
        </p:grpSpPr>
        <p:sp>
          <p:nvSpPr>
            <p:cNvPr id="127" name="Freeform 5">
              <a:extLst>
                <a:ext uri="{FF2B5EF4-FFF2-40B4-BE49-F238E27FC236}">
                  <a16:creationId xmlns:a16="http://schemas.microsoft.com/office/drawing/2014/main" id="{18BE81C6-F6BB-471E-BABF-C1287665EE6B}"/>
                </a:ext>
              </a:extLst>
            </p:cNvPr>
            <p:cNvSpPr>
              <a:spLocks/>
            </p:cNvSpPr>
            <p:nvPr/>
          </p:nvSpPr>
          <p:spPr bwMode="auto">
            <a:xfrm>
              <a:off x="2631040" y="3106025"/>
              <a:ext cx="520966" cy="520966"/>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44813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pic>
          <p:nvPicPr>
            <p:cNvPr id="128" name="Picture 127">
              <a:extLst>
                <a:ext uri="{FF2B5EF4-FFF2-40B4-BE49-F238E27FC236}">
                  <a16:creationId xmlns:a16="http://schemas.microsoft.com/office/drawing/2014/main" id="{A5B81A6E-7392-41B0-B8D6-8B22E101444F}"/>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733657" y="3282792"/>
              <a:ext cx="315732" cy="167433"/>
            </a:xfrm>
            <a:prstGeom prst="rect">
              <a:avLst/>
            </a:prstGeom>
          </p:spPr>
        </p:pic>
      </p:grpSp>
      <p:grpSp>
        <p:nvGrpSpPr>
          <p:cNvPr id="108" name="Group 107">
            <a:extLst>
              <a:ext uri="{FF2B5EF4-FFF2-40B4-BE49-F238E27FC236}">
                <a16:creationId xmlns:a16="http://schemas.microsoft.com/office/drawing/2014/main" id="{EF4DD44F-ACAB-4E17-990D-7F0D307B057A}"/>
              </a:ext>
              <a:ext uri="{C183D7F6-B498-43B3-948B-1728B52AA6E4}">
                <adec:decorative xmlns:adec="http://schemas.microsoft.com/office/drawing/2017/decorative" val="1"/>
              </a:ext>
            </a:extLst>
          </p:cNvPr>
          <p:cNvGrpSpPr/>
          <p:nvPr/>
        </p:nvGrpSpPr>
        <p:grpSpPr>
          <a:xfrm>
            <a:off x="10448637" y="4420187"/>
            <a:ext cx="558999" cy="540434"/>
            <a:chOff x="9913382" y="3323400"/>
            <a:chExt cx="520966" cy="503664"/>
          </a:xfrm>
        </p:grpSpPr>
        <p:sp>
          <p:nvSpPr>
            <p:cNvPr id="125" name="Oval 124">
              <a:extLst>
                <a:ext uri="{FF2B5EF4-FFF2-40B4-BE49-F238E27FC236}">
                  <a16:creationId xmlns:a16="http://schemas.microsoft.com/office/drawing/2014/main" id="{1FD745F3-E6A8-4AAC-A158-F6EB8F38FA58}"/>
                </a:ext>
              </a:extLst>
            </p:cNvPr>
            <p:cNvSpPr/>
            <p:nvPr/>
          </p:nvSpPr>
          <p:spPr bwMode="auto">
            <a:xfrm>
              <a:off x="9913382" y="3323400"/>
              <a:ext cx="520966" cy="503664"/>
            </a:xfrm>
            <a:prstGeom prst="ellipse">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6" name="Picture 125">
              <a:extLst>
                <a:ext uri="{FF2B5EF4-FFF2-40B4-BE49-F238E27FC236}">
                  <a16:creationId xmlns:a16="http://schemas.microsoft.com/office/drawing/2014/main" id="{72F12C41-1288-4C67-BB81-3888FB6856E3}"/>
                </a:ext>
              </a:extLst>
            </p:cNvPr>
            <p:cNvPicPr>
              <a:picLocks noChangeAspect="1"/>
            </p:cNvPicPr>
            <p:nvPr/>
          </p:nvPicPr>
          <p:blipFill>
            <a:blip r:embed="rId21"/>
            <a:stretch>
              <a:fillRect/>
            </a:stretch>
          </p:blipFill>
          <p:spPr>
            <a:xfrm>
              <a:off x="10028085" y="3429452"/>
              <a:ext cx="291560" cy="291560"/>
            </a:xfrm>
            <a:prstGeom prst="rect">
              <a:avLst/>
            </a:prstGeom>
          </p:spPr>
        </p:pic>
      </p:grpSp>
      <p:grpSp>
        <p:nvGrpSpPr>
          <p:cNvPr id="109" name="Group 108">
            <a:extLst>
              <a:ext uri="{FF2B5EF4-FFF2-40B4-BE49-F238E27FC236}">
                <a16:creationId xmlns:a16="http://schemas.microsoft.com/office/drawing/2014/main" id="{FC422A8A-F3C2-49B6-9B18-03CE2EA141A5}"/>
              </a:ext>
              <a:ext uri="{C183D7F6-B498-43B3-948B-1728B52AA6E4}">
                <adec:decorative xmlns:adec="http://schemas.microsoft.com/office/drawing/2017/decorative" val="1"/>
              </a:ext>
            </a:extLst>
          </p:cNvPr>
          <p:cNvGrpSpPr/>
          <p:nvPr/>
        </p:nvGrpSpPr>
        <p:grpSpPr>
          <a:xfrm>
            <a:off x="9541238" y="2054942"/>
            <a:ext cx="383044" cy="383044"/>
            <a:chOff x="8002959" y="1462392"/>
            <a:chExt cx="1143000" cy="1143000"/>
          </a:xfrm>
        </p:grpSpPr>
        <p:sp>
          <p:nvSpPr>
            <p:cNvPr id="122" name="Oval 121">
              <a:extLst>
                <a:ext uri="{FF2B5EF4-FFF2-40B4-BE49-F238E27FC236}">
                  <a16:creationId xmlns:a16="http://schemas.microsoft.com/office/drawing/2014/main" id="{C7AC7701-78C3-47DB-A408-FB18E71A9B5B}"/>
                </a:ext>
              </a:extLst>
            </p:cNvPr>
            <p:cNvSpPr/>
            <p:nvPr/>
          </p:nvSpPr>
          <p:spPr bwMode="auto">
            <a:xfrm>
              <a:off x="8002959" y="14623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horz" wrap="square" lIns="0" tIns="33611" rIns="0" bIns="33611" numCol="1" spcCol="0" rtlCol="0" fromWordArt="0" anchor="ctr" anchorCtr="0" forceAA="0" compatLnSpc="1">
              <a:prstTxWarp prst="textNoShape">
                <a:avLst/>
              </a:prstTxWarp>
              <a:noAutofit/>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ctr" defTabSz="672045" rtl="0" eaLnBrk="1" fontAlgn="base" latinLnBrk="0" hangingPunct="1">
                <a:lnSpc>
                  <a:spcPct val="100000"/>
                </a:lnSpc>
                <a:spcBef>
                  <a:spcPct val="0"/>
                </a:spcBef>
                <a:spcAft>
                  <a:spcPct val="0"/>
                </a:spcAft>
                <a:buClrTx/>
                <a:buSzTx/>
                <a:buFontTx/>
                <a:buNone/>
                <a:tabLst/>
                <a:defRPr/>
              </a:pPr>
              <a:endParaRPr kumimoji="0" lang="en-US" sz="1441"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23" name="Picture 122">
              <a:extLst>
                <a:ext uri="{FF2B5EF4-FFF2-40B4-BE49-F238E27FC236}">
                  <a16:creationId xmlns:a16="http://schemas.microsoft.com/office/drawing/2014/main" id="{7772D60E-7DEF-4A85-A0C7-31EF16A3AC29}"/>
                </a:ext>
              </a:extLst>
            </p:cNvPr>
            <p:cNvPicPr>
              <a:picLocks noChangeAspect="1"/>
            </p:cNvPicPr>
            <p:nvPr/>
          </p:nvPicPr>
          <p:blipFill>
            <a:blip r:embed="rId22" cstate="screen">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a:ext>
              </a:extLst>
            </a:blip>
            <a:stretch>
              <a:fillRect/>
            </a:stretch>
          </p:blipFill>
          <p:spPr>
            <a:xfrm>
              <a:off x="8131000" y="1763776"/>
              <a:ext cx="861792" cy="574528"/>
            </a:xfrm>
            <a:prstGeom prst="rect">
              <a:avLst/>
            </a:prstGeom>
          </p:spPr>
        </p:pic>
        <p:pic>
          <p:nvPicPr>
            <p:cNvPr id="124" name="Picture 123">
              <a:extLst>
                <a:ext uri="{FF2B5EF4-FFF2-40B4-BE49-F238E27FC236}">
                  <a16:creationId xmlns:a16="http://schemas.microsoft.com/office/drawing/2014/main" id="{6DEAF004-96C3-45B2-9DF7-8E97451EB4CC}"/>
                </a:ext>
              </a:extLst>
            </p:cNvPr>
            <p:cNvPicPr>
              <a:picLocks noChangeAspect="1"/>
            </p:cNvPicPr>
            <p:nvPr/>
          </p:nvPicPr>
          <p:blipFill>
            <a:blip r:embed="rId24" cstate="screen">
              <a:duotone>
                <a:prstClr val="black"/>
                <a:srgbClr val="002050">
                  <a:tint val="45000"/>
                  <a:satMod val="400000"/>
                </a:srgbClr>
              </a:duotone>
              <a:extLst>
                <a:ext uri="{BEBA8EAE-BF5A-486C-A8C5-ECC9F3942E4B}">
                  <a14:imgProps xmlns:a14="http://schemas.microsoft.com/office/drawing/2010/main">
                    <a14:imgLayer r:embed="rId25">
                      <a14:imgEffect>
                        <a14:brightnessContrast bright="28000" contrast="11000"/>
                      </a14:imgEffect>
                    </a14:imgLayer>
                  </a14:imgProps>
                </a:ext>
                <a:ext uri="{28A0092B-C50C-407E-A947-70E740481C1C}">
                  <a14:useLocalDpi xmlns:a14="http://schemas.microsoft.com/office/drawing/2010/main"/>
                </a:ext>
              </a:extLst>
            </a:blip>
            <a:stretch>
              <a:fillRect/>
            </a:stretch>
          </p:blipFill>
          <p:spPr>
            <a:xfrm>
              <a:off x="8238661" y="1969396"/>
              <a:ext cx="646468" cy="156981"/>
            </a:xfrm>
            <a:prstGeom prst="rect">
              <a:avLst/>
            </a:prstGeom>
          </p:spPr>
        </p:pic>
      </p:grpSp>
      <p:grpSp>
        <p:nvGrpSpPr>
          <p:cNvPr id="110" name="Group 109">
            <a:extLst>
              <a:ext uri="{FF2B5EF4-FFF2-40B4-BE49-F238E27FC236}">
                <a16:creationId xmlns:a16="http://schemas.microsoft.com/office/drawing/2014/main" id="{DDAECFF8-E269-4D2F-B592-0780225FBDBB}"/>
              </a:ext>
              <a:ext uri="{C183D7F6-B498-43B3-948B-1728B52AA6E4}">
                <adec:decorative xmlns:adec="http://schemas.microsoft.com/office/drawing/2017/decorative" val="1"/>
              </a:ext>
            </a:extLst>
          </p:cNvPr>
          <p:cNvGrpSpPr/>
          <p:nvPr/>
        </p:nvGrpSpPr>
        <p:grpSpPr>
          <a:xfrm>
            <a:off x="5931541" y="3484760"/>
            <a:ext cx="543377" cy="664960"/>
            <a:chOff x="8097825" y="1882642"/>
            <a:chExt cx="813093" cy="995029"/>
          </a:xfrm>
        </p:grpSpPr>
        <p:grpSp>
          <p:nvGrpSpPr>
            <p:cNvPr id="111" name="Group 110">
              <a:extLst>
                <a:ext uri="{FF2B5EF4-FFF2-40B4-BE49-F238E27FC236}">
                  <a16:creationId xmlns:a16="http://schemas.microsoft.com/office/drawing/2014/main" id="{CB997797-25D3-45F7-98AE-64A2724F5B1F}"/>
                </a:ext>
              </a:extLst>
            </p:cNvPr>
            <p:cNvGrpSpPr>
              <a:grpSpLocks noChangeAspect="1"/>
            </p:cNvGrpSpPr>
            <p:nvPr/>
          </p:nvGrpSpPr>
          <p:grpSpPr bwMode="auto">
            <a:xfrm>
              <a:off x="8097825" y="1882642"/>
              <a:ext cx="608819" cy="760434"/>
              <a:chOff x="5081" y="1281"/>
              <a:chExt cx="257" cy="321"/>
            </a:xfrm>
            <a:solidFill>
              <a:srgbClr val="D1D1D1"/>
            </a:solidFill>
          </p:grpSpPr>
          <p:sp>
            <p:nvSpPr>
              <p:cNvPr id="120" name="Freeform 5">
                <a:extLst>
                  <a:ext uri="{FF2B5EF4-FFF2-40B4-BE49-F238E27FC236}">
                    <a16:creationId xmlns:a16="http://schemas.microsoft.com/office/drawing/2014/main" id="{7603493E-A254-4FF6-90D4-F5DE0A31A432}"/>
                  </a:ext>
                </a:extLst>
              </p:cNvPr>
              <p:cNvSpPr>
                <a:spLocks/>
              </p:cNvSpPr>
              <p:nvPr/>
            </p:nvSpPr>
            <p:spPr bwMode="auto">
              <a:xfrm>
                <a:off x="5124" y="1281"/>
                <a:ext cx="171" cy="171"/>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47D58F7B-4382-4A9D-B2EE-C17437E55CC2}"/>
                  </a:ext>
                </a:extLst>
              </p:cNvPr>
              <p:cNvSpPr>
                <a:spLocks/>
              </p:cNvSpPr>
              <p:nvPr/>
            </p:nvSpPr>
            <p:spPr bwMode="auto">
              <a:xfrm>
                <a:off x="5081" y="1474"/>
                <a:ext cx="257" cy="12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EE92BB60-5E91-460A-8394-1E9A68C0E004}"/>
                </a:ext>
              </a:extLst>
            </p:cNvPr>
            <p:cNvGrpSpPr/>
            <p:nvPr/>
          </p:nvGrpSpPr>
          <p:grpSpPr>
            <a:xfrm>
              <a:off x="8505827" y="2261196"/>
              <a:ext cx="405091" cy="616475"/>
              <a:chOff x="8505827" y="2261196"/>
              <a:chExt cx="405091" cy="616475"/>
            </a:xfrm>
          </p:grpSpPr>
          <p:sp>
            <p:nvSpPr>
              <p:cNvPr id="113" name="Rectangle: Rounded Corners 112">
                <a:extLst>
                  <a:ext uri="{FF2B5EF4-FFF2-40B4-BE49-F238E27FC236}">
                    <a16:creationId xmlns:a16="http://schemas.microsoft.com/office/drawing/2014/main" id="{E57BBE93-828D-46ED-AB33-82F5F79266B5}"/>
                  </a:ext>
                </a:extLst>
              </p:cNvPr>
              <p:cNvSpPr/>
              <p:nvPr/>
            </p:nvSpPr>
            <p:spPr bwMode="auto">
              <a:xfrm>
                <a:off x="8505827" y="2261196"/>
                <a:ext cx="405091" cy="616475"/>
              </a:xfrm>
              <a:prstGeom prst="roundRect">
                <a:avLst>
                  <a:gd name="adj" fmla="val 1422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E47E1408-6B86-48D5-AA8C-6FE1C30959D1}"/>
                  </a:ext>
                </a:extLst>
              </p:cNvPr>
              <p:cNvGrpSpPr/>
              <p:nvPr/>
            </p:nvGrpSpPr>
            <p:grpSpPr>
              <a:xfrm>
                <a:off x="8564933" y="2328641"/>
                <a:ext cx="312204" cy="513010"/>
                <a:chOff x="2397244" y="4380343"/>
                <a:chExt cx="677657" cy="1113517"/>
              </a:xfrm>
              <a:solidFill>
                <a:schemeClr val="tx1"/>
              </a:solidFill>
            </p:grpSpPr>
            <p:sp>
              <p:nvSpPr>
                <p:cNvPr id="115" name="Freeform: Shape 114">
                  <a:extLst>
                    <a:ext uri="{FF2B5EF4-FFF2-40B4-BE49-F238E27FC236}">
                      <a16:creationId xmlns:a16="http://schemas.microsoft.com/office/drawing/2014/main" id="{1E175EC2-CBAF-44AB-9607-31956C8F5061}"/>
                    </a:ext>
                  </a:extLst>
                </p:cNvPr>
                <p:cNvSpPr>
                  <a:spLocks noChangeAspect="1"/>
                </p:cNvSpPr>
                <p:nvPr/>
              </p:nvSpPr>
              <p:spPr bwMode="auto">
                <a:xfrm>
                  <a:off x="2397244" y="4380343"/>
                  <a:ext cx="677657" cy="1113517"/>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949494"/>
                </a:solidFill>
                <a:ln w="9525" cap="flat" cmpd="sng" algn="ctr">
                  <a:noFill/>
                  <a:prstDash val="solid"/>
                  <a:headEnd type="none" w="med" len="med"/>
                  <a:tailEnd type="none" w="med" len="med"/>
                </a:ln>
                <a:effectLst/>
              </p:spPr>
              <p:txBody>
                <a:bodyPr rot="0" spcFirstLastPara="0" vert="horz" wrap="square" lIns="131802" tIns="105442" rIns="131802" bIns="105442"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Oval 115">
                  <a:extLst>
                    <a:ext uri="{FF2B5EF4-FFF2-40B4-BE49-F238E27FC236}">
                      <a16:creationId xmlns:a16="http://schemas.microsoft.com/office/drawing/2014/main" id="{BD97D1E0-08AC-4264-8092-327E259A0E1D}"/>
                    </a:ext>
                  </a:extLst>
                </p:cNvPr>
                <p:cNvSpPr/>
                <p:nvPr/>
              </p:nvSpPr>
              <p:spPr bwMode="auto">
                <a:xfrm>
                  <a:off x="2539629" y="4595913"/>
                  <a:ext cx="392881" cy="392881"/>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31802" tIns="105442" rIns="131802" bIns="105442" numCol="1" spcCol="0" rtlCol="0" fromWordArt="0" anchor="t" anchorCtr="0" forceAA="0" compatLnSpc="1">
                  <a:prstTxWarp prst="textNoShape">
                    <a:avLst/>
                  </a:prstTxWarp>
                  <a:noAutofit/>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7" name="Group 116">
                  <a:extLst>
                    <a:ext uri="{FF2B5EF4-FFF2-40B4-BE49-F238E27FC236}">
                      <a16:creationId xmlns:a16="http://schemas.microsoft.com/office/drawing/2014/main" id="{281FFE11-DC95-43C3-ABC8-A49346B938DB}"/>
                    </a:ext>
                  </a:extLst>
                </p:cNvPr>
                <p:cNvGrpSpPr/>
                <p:nvPr/>
              </p:nvGrpSpPr>
              <p:grpSpPr>
                <a:xfrm>
                  <a:off x="2635939" y="4661774"/>
                  <a:ext cx="200261" cy="255958"/>
                  <a:chOff x="7159653" y="5354141"/>
                  <a:chExt cx="359313" cy="459250"/>
                </a:xfrm>
                <a:grpFill/>
              </p:grpSpPr>
              <p:sp>
                <p:nvSpPr>
                  <p:cNvPr id="118" name="Oval 117">
                    <a:extLst>
                      <a:ext uri="{FF2B5EF4-FFF2-40B4-BE49-F238E27FC236}">
                        <a16:creationId xmlns:a16="http://schemas.microsoft.com/office/drawing/2014/main" id="{74A28424-E0B2-41F8-A57E-65BC6732BF69}"/>
                      </a:ext>
                    </a:extLst>
                  </p:cNvPr>
                  <p:cNvSpPr>
                    <a:spLocks noChangeArrowheads="1"/>
                  </p:cNvSpPr>
                  <p:nvPr/>
                </p:nvSpPr>
                <p:spPr bwMode="auto">
                  <a:xfrm>
                    <a:off x="7211917" y="5354141"/>
                    <a:ext cx="254785" cy="254997"/>
                  </a:xfrm>
                  <a:prstGeom prst="ellipse">
                    <a:avLst/>
                  </a:prstGeom>
                  <a:grpFill/>
                  <a:ln w="12700" cap="flat">
                    <a:noFill/>
                    <a:prstDash val="solid"/>
                    <a:miter lim="800000"/>
                    <a:headEnd/>
                    <a:tailEnd/>
                  </a:ln>
                </p:spPr>
                <p:txBody>
                  <a:bodyPr vert="horz" wrap="square" lIns="67213" tIns="33606" rIns="67213" bIns="3360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72205"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353535"/>
                      </a:solidFill>
                      <a:effectLst/>
                      <a:uLnTx/>
                      <a:uFillTx/>
                      <a:latin typeface="Segoe UI"/>
                      <a:ea typeface="+mn-ea"/>
                      <a:cs typeface="+mn-cs"/>
                    </a:endParaRPr>
                  </a:p>
                </p:txBody>
              </p:sp>
              <p:sp>
                <p:nvSpPr>
                  <p:cNvPr id="119" name="Freeform 9">
                    <a:extLst>
                      <a:ext uri="{FF2B5EF4-FFF2-40B4-BE49-F238E27FC236}">
                        <a16:creationId xmlns:a16="http://schemas.microsoft.com/office/drawing/2014/main" id="{4778790D-D9A1-4551-A8CD-CBEF880F3ED9}"/>
                      </a:ext>
                    </a:extLst>
                  </p:cNvPr>
                  <p:cNvSpPr>
                    <a:spLocks/>
                  </p:cNvSpPr>
                  <p:nvPr/>
                </p:nvSpPr>
                <p:spPr bwMode="auto">
                  <a:xfrm>
                    <a:off x="7159653" y="5635860"/>
                    <a:ext cx="359313" cy="1775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noFill/>
                    <a:prstDash val="solid"/>
                    <a:miter lim="800000"/>
                    <a:headEnd/>
                    <a:tailEnd/>
                  </a:ln>
                </p:spPr>
                <p:txBody>
                  <a:bodyPr vert="horz" wrap="square" lIns="67213" tIns="33606" rIns="67213" bIns="33606" numCol="1" anchor="t" anchorCtr="0" compatLnSpc="1">
                    <a:prstTxWarp prst="textNoShape">
                      <a:avLst/>
                    </a:prstTxWarp>
                  </a:bodyPr>
                  <a:ls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7"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a:lstStyle>
                  <a:p>
                    <a:pPr marL="0" marR="0" lvl="0" indent="0" algn="l" defTabSz="672205"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353535"/>
                      </a:solidFill>
                      <a:effectLst/>
                      <a:uLnTx/>
                      <a:uFillTx/>
                      <a:latin typeface="Segoe UI"/>
                      <a:ea typeface="+mn-ea"/>
                      <a:cs typeface="+mn-cs"/>
                    </a:endParaRPr>
                  </a:p>
                </p:txBody>
              </p:sp>
            </p:grpSp>
          </p:grpSp>
        </p:grpSp>
      </p:grpSp>
      <p:sp>
        <p:nvSpPr>
          <p:cNvPr id="3" name="Arc 2">
            <a:extLst>
              <a:ext uri="{FF2B5EF4-FFF2-40B4-BE49-F238E27FC236}">
                <a16:creationId xmlns:a16="http://schemas.microsoft.com/office/drawing/2014/main" id="{2BBF6B2A-8C2A-4710-904B-1F86AF56B6FC}"/>
              </a:ext>
              <a:ext uri="{C183D7F6-B498-43B3-948B-1728B52AA6E4}">
                <adec:decorative xmlns:adec="http://schemas.microsoft.com/office/drawing/2017/decorative" val="1"/>
              </a:ext>
            </a:extLst>
          </p:cNvPr>
          <p:cNvSpPr/>
          <p:nvPr/>
        </p:nvSpPr>
        <p:spPr>
          <a:xfrm>
            <a:off x="5676402" y="319655"/>
            <a:ext cx="6218689" cy="6218689"/>
          </a:xfrm>
          <a:prstGeom prst="arc">
            <a:avLst>
              <a:gd name="adj1" fmla="val 8903388"/>
              <a:gd name="adj2" fmla="val 13093717"/>
            </a:avLst>
          </a:prstGeom>
          <a:ln>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6" name="Arc 245">
            <a:extLst>
              <a:ext uri="{FF2B5EF4-FFF2-40B4-BE49-F238E27FC236}">
                <a16:creationId xmlns:a16="http://schemas.microsoft.com/office/drawing/2014/main" id="{FA5D1E97-2BD8-4BCC-91FD-C01E720821FA}"/>
              </a:ext>
              <a:ext uri="{C183D7F6-B498-43B3-948B-1728B52AA6E4}">
                <adec:decorative xmlns:adec="http://schemas.microsoft.com/office/drawing/2017/decorative" val="1"/>
              </a:ext>
            </a:extLst>
          </p:cNvPr>
          <p:cNvSpPr/>
          <p:nvPr/>
        </p:nvSpPr>
        <p:spPr>
          <a:xfrm>
            <a:off x="5676402" y="319655"/>
            <a:ext cx="6218689" cy="6218689"/>
          </a:xfrm>
          <a:prstGeom prst="arc">
            <a:avLst>
              <a:gd name="adj1" fmla="val 14189630"/>
              <a:gd name="adj2" fmla="val 19877684"/>
            </a:avLst>
          </a:prstGeom>
          <a:ln>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Arc 246">
            <a:extLst>
              <a:ext uri="{FF2B5EF4-FFF2-40B4-BE49-F238E27FC236}">
                <a16:creationId xmlns:a16="http://schemas.microsoft.com/office/drawing/2014/main" id="{10799E35-02B4-448D-89B9-924F28E6820F}"/>
              </a:ext>
              <a:ext uri="{C183D7F6-B498-43B3-948B-1728B52AA6E4}">
                <adec:decorative xmlns:adec="http://schemas.microsoft.com/office/drawing/2017/decorative" val="1"/>
              </a:ext>
            </a:extLst>
          </p:cNvPr>
          <p:cNvSpPr/>
          <p:nvPr/>
        </p:nvSpPr>
        <p:spPr>
          <a:xfrm>
            <a:off x="5676402" y="319655"/>
            <a:ext cx="6218689" cy="6218689"/>
          </a:xfrm>
          <a:prstGeom prst="arc">
            <a:avLst>
              <a:gd name="adj1" fmla="val 1278629"/>
              <a:gd name="adj2" fmla="val 7440445"/>
            </a:avLst>
          </a:prstGeom>
          <a:ln>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570851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3D7D555-29BA-41EE-ABCD-87493FFA5044}"/>
              </a:ext>
            </a:extLst>
          </p:cNvPr>
          <p:cNvSpPr/>
          <p:nvPr/>
        </p:nvSpPr>
        <p:spPr bwMode="auto">
          <a:xfrm>
            <a:off x="357004" y="3790288"/>
            <a:ext cx="11519087" cy="2132232"/>
          </a:xfrm>
          <a:prstGeom prst="roundRect">
            <a:avLst>
              <a:gd name="adj" fmla="val 22340"/>
            </a:avLst>
          </a:prstGeom>
          <a:solidFill>
            <a:schemeClr val="bg1"/>
          </a:solidFill>
          <a:ln>
            <a:noFill/>
            <a:headEnd type="none" w="med" len="med"/>
            <a:tailEnd type="none" w="med" len="med"/>
          </a:ln>
          <a:effectLst>
            <a:outerShdw blurRad="114300" dist="12700" dir="2700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74D8D653-25C4-4AE2-94F4-6AF58969A43E}"/>
              </a:ext>
            </a:extLst>
          </p:cNvPr>
          <p:cNvSpPr/>
          <p:nvPr/>
        </p:nvSpPr>
        <p:spPr bwMode="auto">
          <a:xfrm>
            <a:off x="357004" y="1471011"/>
            <a:ext cx="11519087" cy="2130552"/>
          </a:xfrm>
          <a:prstGeom prst="roundRect">
            <a:avLst>
              <a:gd name="adj" fmla="val 22340"/>
            </a:avLst>
          </a:prstGeom>
          <a:solidFill>
            <a:schemeClr val="bg1"/>
          </a:solidFill>
          <a:ln>
            <a:noFill/>
            <a:headEnd type="none" w="med" len="med"/>
            <a:tailEnd type="none" w="med" len="med"/>
          </a:ln>
          <a:effectLst>
            <a:outerShdw blurRad="114300" dist="12700" dir="2700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11BAD333-43EB-434F-915C-8FF2A7DE07FB}"/>
              </a:ext>
            </a:extLst>
          </p:cNvPr>
          <p:cNvSpPr txBox="1"/>
          <p:nvPr/>
        </p:nvSpPr>
        <p:spPr>
          <a:xfrm>
            <a:off x="3684385" y="2234691"/>
            <a:ext cx="1728107" cy="877163"/>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Detects fileless and </a:t>
            </a:r>
            <a:b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b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in-memory attacks using paired client and cloud ML models</a:t>
            </a:r>
          </a:p>
        </p:txBody>
      </p:sp>
      <p:sp>
        <p:nvSpPr>
          <p:cNvPr id="8" name="TextBox 7">
            <a:extLst>
              <a:ext uri="{FF2B5EF4-FFF2-40B4-BE49-F238E27FC236}">
                <a16:creationId xmlns:a16="http://schemas.microsoft.com/office/drawing/2014/main" id="{80ED0225-B8AE-4CAB-A01F-225C0B8215EC}"/>
              </a:ext>
            </a:extLst>
          </p:cNvPr>
          <p:cNvSpPr txBox="1"/>
          <p:nvPr/>
        </p:nvSpPr>
        <p:spPr>
          <a:xfrm>
            <a:off x="3684385" y="2001129"/>
            <a:ext cx="1460977" cy="454740"/>
          </a:xfrm>
          <a:prstGeom prst="rect">
            <a:avLst/>
          </a:prstGeom>
          <a:noFill/>
        </p:spPr>
        <p:txBody>
          <a:bodyPr wrap="none" lIns="182880" tIns="146304" rIns="182880" bIns="146304" rtlCol="0">
            <a:spAutoFit/>
          </a:bodyPr>
          <a:lstStyle>
            <a:defPPr>
              <a:defRPr lang="en-US"/>
            </a:defPPr>
            <a:lvl1pPr>
              <a:lnSpc>
                <a:spcPct val="90000"/>
              </a:lnSpc>
              <a:spcAft>
                <a:spcPts val="600"/>
              </a:spcAft>
              <a:defRPr sz="1100">
                <a:gradFill>
                  <a:gsLst>
                    <a:gs pos="0">
                      <a:srgbClr val="00188F"/>
                    </a:gs>
                    <a:gs pos="100000">
                      <a:srgbClr val="00188F"/>
                    </a:gs>
                  </a:gsLst>
                  <a:lin ang="5400000" scaled="1"/>
                </a:gradFill>
                <a:latin typeface="+mj-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AMSI-paired ML</a:t>
            </a:r>
          </a:p>
        </p:txBody>
      </p:sp>
      <p:grpSp>
        <p:nvGrpSpPr>
          <p:cNvPr id="10" name="Group 9">
            <a:extLst>
              <a:ext uri="{FF2B5EF4-FFF2-40B4-BE49-F238E27FC236}">
                <a16:creationId xmlns:a16="http://schemas.microsoft.com/office/drawing/2014/main" id="{4C2FF830-4079-4686-A200-D8E243C2795B}"/>
              </a:ext>
            </a:extLst>
          </p:cNvPr>
          <p:cNvGrpSpPr/>
          <p:nvPr/>
        </p:nvGrpSpPr>
        <p:grpSpPr>
          <a:xfrm>
            <a:off x="3933708" y="1752433"/>
            <a:ext cx="266132" cy="266132"/>
            <a:chOff x="7772012" y="5728917"/>
            <a:chExt cx="536745" cy="536745"/>
          </a:xfrm>
        </p:grpSpPr>
        <p:sp>
          <p:nvSpPr>
            <p:cNvPr id="11" name="Freeform 974">
              <a:extLst>
                <a:ext uri="{FF2B5EF4-FFF2-40B4-BE49-F238E27FC236}">
                  <a16:creationId xmlns:a16="http://schemas.microsoft.com/office/drawing/2014/main" id="{5442CE74-A511-4754-BA77-B9E92C575B10}"/>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 name="Oval 986">
              <a:extLst>
                <a:ext uri="{FF2B5EF4-FFF2-40B4-BE49-F238E27FC236}">
                  <a16:creationId xmlns:a16="http://schemas.microsoft.com/office/drawing/2014/main" id="{8D45A284-FA5F-4FEA-898D-0B1A68967F95}"/>
                </a:ext>
              </a:extLst>
            </p:cNvPr>
            <p:cNvSpPr>
              <a:spLocks noChangeArrowheads="1"/>
            </p:cNvSpPr>
            <p:nvPr/>
          </p:nvSpPr>
          <p:spPr bwMode="auto">
            <a:xfrm>
              <a:off x="7956191" y="6160418"/>
              <a:ext cx="99984" cy="105244"/>
            </a:xfrm>
            <a:prstGeom prst="ellipse">
              <a:avLst/>
            </a:prstGeom>
            <a:solidFill>
              <a:schemeClr val="accent1"/>
            </a:solidFill>
            <a:ln w="6350">
              <a:solidFill>
                <a:schemeClr val="bg1"/>
              </a:solidFill>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 name="Oval 987">
              <a:extLst>
                <a:ext uri="{FF2B5EF4-FFF2-40B4-BE49-F238E27FC236}">
                  <a16:creationId xmlns:a16="http://schemas.microsoft.com/office/drawing/2014/main" id="{D3CC9E23-4570-43C4-B0D8-63F616EFBE08}"/>
                </a:ext>
              </a:extLst>
            </p:cNvPr>
            <p:cNvSpPr>
              <a:spLocks noChangeArrowheads="1"/>
            </p:cNvSpPr>
            <p:nvPr/>
          </p:nvSpPr>
          <p:spPr bwMode="auto">
            <a:xfrm>
              <a:off x="8203513" y="6013076"/>
              <a:ext cx="105244" cy="99984"/>
            </a:xfrm>
            <a:prstGeom prst="ellipse">
              <a:avLst/>
            </a:prstGeom>
            <a:solidFill>
              <a:schemeClr val="accent1"/>
            </a:solidFill>
            <a:ln w="6350">
              <a:solidFill>
                <a:schemeClr val="bg1"/>
              </a:solidFill>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 name="Oval 988">
              <a:extLst>
                <a:ext uri="{FF2B5EF4-FFF2-40B4-BE49-F238E27FC236}">
                  <a16:creationId xmlns:a16="http://schemas.microsoft.com/office/drawing/2014/main" id="{C1ED500A-30EB-47A3-B4AA-509EB06C7FDA}"/>
                </a:ext>
              </a:extLst>
            </p:cNvPr>
            <p:cNvSpPr>
              <a:spLocks noChangeArrowheads="1"/>
            </p:cNvSpPr>
            <p:nvPr/>
          </p:nvSpPr>
          <p:spPr bwMode="auto">
            <a:xfrm>
              <a:off x="7819373" y="5776279"/>
              <a:ext cx="99984" cy="99984"/>
            </a:xfrm>
            <a:prstGeom prst="ellipse">
              <a:avLst/>
            </a:prstGeom>
            <a:solidFill>
              <a:schemeClr val="accent1"/>
            </a:solidFill>
            <a:ln w="6350">
              <a:solidFill>
                <a:schemeClr val="bg1"/>
              </a:solidFill>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Oval 989">
              <a:extLst>
                <a:ext uri="{FF2B5EF4-FFF2-40B4-BE49-F238E27FC236}">
                  <a16:creationId xmlns:a16="http://schemas.microsoft.com/office/drawing/2014/main" id="{3A244ED8-9853-44FA-A740-D9B82E374D08}"/>
                </a:ext>
              </a:extLst>
            </p:cNvPr>
            <p:cNvSpPr>
              <a:spLocks noChangeArrowheads="1"/>
            </p:cNvSpPr>
            <p:nvPr/>
          </p:nvSpPr>
          <p:spPr bwMode="auto">
            <a:xfrm>
              <a:off x="7987764" y="5928881"/>
              <a:ext cx="99984" cy="99984"/>
            </a:xfrm>
            <a:prstGeom prst="ellipse">
              <a:avLst/>
            </a:prstGeom>
            <a:solidFill>
              <a:schemeClr val="accent1"/>
            </a:solidFill>
            <a:ln w="6350">
              <a:solidFill>
                <a:schemeClr val="bg1"/>
              </a:solidFill>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6" name="Oval 990">
              <a:extLst>
                <a:ext uri="{FF2B5EF4-FFF2-40B4-BE49-F238E27FC236}">
                  <a16:creationId xmlns:a16="http://schemas.microsoft.com/office/drawing/2014/main" id="{6418B97C-5293-4B07-8BC7-8264DC3DE49D}"/>
                </a:ext>
              </a:extLst>
            </p:cNvPr>
            <p:cNvSpPr>
              <a:spLocks noChangeArrowheads="1"/>
            </p:cNvSpPr>
            <p:nvPr/>
          </p:nvSpPr>
          <p:spPr bwMode="auto">
            <a:xfrm>
              <a:off x="8124581" y="5728917"/>
              <a:ext cx="99984" cy="99984"/>
            </a:xfrm>
            <a:prstGeom prst="ellipse">
              <a:avLst/>
            </a:prstGeom>
            <a:solidFill>
              <a:schemeClr val="accent1"/>
            </a:solidFill>
            <a:ln w="6350">
              <a:solidFill>
                <a:schemeClr val="bg1"/>
              </a:solidFill>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 name="Oval 991">
              <a:extLst>
                <a:ext uri="{FF2B5EF4-FFF2-40B4-BE49-F238E27FC236}">
                  <a16:creationId xmlns:a16="http://schemas.microsoft.com/office/drawing/2014/main" id="{22E5B812-828B-4172-B111-2CC1389F7AE4}"/>
                </a:ext>
              </a:extLst>
            </p:cNvPr>
            <p:cNvSpPr>
              <a:spLocks noChangeArrowheads="1"/>
            </p:cNvSpPr>
            <p:nvPr/>
          </p:nvSpPr>
          <p:spPr bwMode="auto">
            <a:xfrm>
              <a:off x="7772012" y="6013076"/>
              <a:ext cx="99984" cy="99984"/>
            </a:xfrm>
            <a:prstGeom prst="ellipse">
              <a:avLst/>
            </a:prstGeom>
            <a:solidFill>
              <a:schemeClr val="accent1"/>
            </a:solidFill>
            <a:ln w="6350">
              <a:solidFill>
                <a:schemeClr val="bg1"/>
              </a:solidFill>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440A948-3812-48FD-A0FA-D2EAE4CF039E}"/>
              </a:ext>
            </a:extLst>
          </p:cNvPr>
          <p:cNvGrpSpPr/>
          <p:nvPr/>
        </p:nvGrpSpPr>
        <p:grpSpPr>
          <a:xfrm>
            <a:off x="7302127" y="1734181"/>
            <a:ext cx="303787" cy="302637"/>
            <a:chOff x="6611845" y="4482265"/>
            <a:chExt cx="502920" cy="501016"/>
          </a:xfrm>
        </p:grpSpPr>
        <p:sp>
          <p:nvSpPr>
            <p:cNvPr id="19" name="Freeform 183">
              <a:extLst>
                <a:ext uri="{FF2B5EF4-FFF2-40B4-BE49-F238E27FC236}">
                  <a16:creationId xmlns:a16="http://schemas.microsoft.com/office/drawing/2014/main" id="{CBEB79D8-7617-4F4C-BDA6-09793BC50A3E}"/>
                </a:ext>
              </a:extLst>
            </p:cNvPr>
            <p:cNvSpPr>
              <a:spLocks noEditPoints="1"/>
            </p:cNvSpPr>
            <p:nvPr/>
          </p:nvSpPr>
          <p:spPr bwMode="auto">
            <a:xfrm>
              <a:off x="6611845" y="4482265"/>
              <a:ext cx="502920" cy="501016"/>
            </a:xfrm>
            <a:custGeom>
              <a:avLst/>
              <a:gdLst>
                <a:gd name="T0" fmla="*/ 213 w 426"/>
                <a:gd name="T1" fmla="*/ 0 h 425"/>
                <a:gd name="T2" fmla="*/ 213 w 426"/>
                <a:gd name="T3" fmla="*/ 0 h 425"/>
                <a:gd name="T4" fmla="*/ 134 w 426"/>
                <a:gd name="T5" fmla="*/ 78 h 425"/>
                <a:gd name="T6" fmla="*/ 153 w 426"/>
                <a:gd name="T7" fmla="*/ 97 h 425"/>
                <a:gd name="T8" fmla="*/ 213 w 426"/>
                <a:gd name="T9" fmla="*/ 38 h 425"/>
                <a:gd name="T10" fmla="*/ 272 w 426"/>
                <a:gd name="T11" fmla="*/ 97 h 425"/>
                <a:gd name="T12" fmla="*/ 292 w 426"/>
                <a:gd name="T13" fmla="*/ 78 h 425"/>
                <a:gd name="T14" fmla="*/ 213 w 426"/>
                <a:gd name="T15" fmla="*/ 0 h 425"/>
                <a:gd name="T16" fmla="*/ 328 w 426"/>
                <a:gd name="T17" fmla="*/ 153 h 425"/>
                <a:gd name="T18" fmla="*/ 328 w 426"/>
                <a:gd name="T19" fmla="*/ 153 h 425"/>
                <a:gd name="T20" fmla="*/ 387 w 426"/>
                <a:gd name="T21" fmla="*/ 212 h 425"/>
                <a:gd name="T22" fmla="*/ 328 w 426"/>
                <a:gd name="T23" fmla="*/ 272 h 425"/>
                <a:gd name="T24" fmla="*/ 347 w 426"/>
                <a:gd name="T25" fmla="*/ 291 h 425"/>
                <a:gd name="T26" fmla="*/ 426 w 426"/>
                <a:gd name="T27" fmla="*/ 212 h 425"/>
                <a:gd name="T28" fmla="*/ 347 w 426"/>
                <a:gd name="T29" fmla="*/ 133 h 425"/>
                <a:gd name="T30" fmla="*/ 328 w 426"/>
                <a:gd name="T31" fmla="*/ 153 h 425"/>
                <a:gd name="T32" fmla="*/ 0 w 426"/>
                <a:gd name="T33" fmla="*/ 212 h 425"/>
                <a:gd name="T34" fmla="*/ 0 w 426"/>
                <a:gd name="T35" fmla="*/ 212 h 425"/>
                <a:gd name="T36" fmla="*/ 79 w 426"/>
                <a:gd name="T37" fmla="*/ 291 h 425"/>
                <a:gd name="T38" fmla="*/ 98 w 426"/>
                <a:gd name="T39" fmla="*/ 272 h 425"/>
                <a:gd name="T40" fmla="*/ 39 w 426"/>
                <a:gd name="T41" fmla="*/ 212 h 425"/>
                <a:gd name="T42" fmla="*/ 98 w 426"/>
                <a:gd name="T43" fmla="*/ 153 h 425"/>
                <a:gd name="T44" fmla="*/ 79 w 426"/>
                <a:gd name="T45" fmla="*/ 133 h 425"/>
                <a:gd name="T46" fmla="*/ 0 w 426"/>
                <a:gd name="T47" fmla="*/ 212 h 425"/>
                <a:gd name="T48" fmla="*/ 213 w 426"/>
                <a:gd name="T49" fmla="*/ 386 h 425"/>
                <a:gd name="T50" fmla="*/ 213 w 426"/>
                <a:gd name="T51" fmla="*/ 386 h 425"/>
                <a:gd name="T52" fmla="*/ 153 w 426"/>
                <a:gd name="T53" fmla="*/ 327 h 425"/>
                <a:gd name="T54" fmla="*/ 134 w 426"/>
                <a:gd name="T55" fmla="*/ 346 h 425"/>
                <a:gd name="T56" fmla="*/ 213 w 426"/>
                <a:gd name="T57" fmla="*/ 425 h 425"/>
                <a:gd name="T58" fmla="*/ 292 w 426"/>
                <a:gd name="T59" fmla="*/ 346 h 425"/>
                <a:gd name="T60" fmla="*/ 272 w 426"/>
                <a:gd name="T61" fmla="*/ 327 h 425"/>
                <a:gd name="T62" fmla="*/ 213 w 426"/>
                <a:gd name="T63" fmla="*/ 38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13" y="0"/>
                  </a:moveTo>
                  <a:lnTo>
                    <a:pt x="213" y="0"/>
                  </a:lnTo>
                  <a:lnTo>
                    <a:pt x="134" y="78"/>
                  </a:lnTo>
                  <a:lnTo>
                    <a:pt x="153" y="97"/>
                  </a:lnTo>
                  <a:lnTo>
                    <a:pt x="213" y="38"/>
                  </a:lnTo>
                  <a:lnTo>
                    <a:pt x="272" y="97"/>
                  </a:lnTo>
                  <a:lnTo>
                    <a:pt x="292" y="78"/>
                  </a:lnTo>
                  <a:lnTo>
                    <a:pt x="213" y="0"/>
                  </a:lnTo>
                  <a:close/>
                  <a:moveTo>
                    <a:pt x="328" y="153"/>
                  </a:moveTo>
                  <a:lnTo>
                    <a:pt x="328" y="153"/>
                  </a:lnTo>
                  <a:lnTo>
                    <a:pt x="387" y="212"/>
                  </a:lnTo>
                  <a:lnTo>
                    <a:pt x="328" y="272"/>
                  </a:lnTo>
                  <a:lnTo>
                    <a:pt x="347" y="291"/>
                  </a:lnTo>
                  <a:lnTo>
                    <a:pt x="426" y="212"/>
                  </a:lnTo>
                  <a:lnTo>
                    <a:pt x="347" y="133"/>
                  </a:lnTo>
                  <a:lnTo>
                    <a:pt x="328" y="153"/>
                  </a:lnTo>
                  <a:close/>
                  <a:moveTo>
                    <a:pt x="0" y="212"/>
                  </a:moveTo>
                  <a:lnTo>
                    <a:pt x="0" y="212"/>
                  </a:lnTo>
                  <a:lnTo>
                    <a:pt x="79" y="291"/>
                  </a:lnTo>
                  <a:lnTo>
                    <a:pt x="98" y="272"/>
                  </a:lnTo>
                  <a:lnTo>
                    <a:pt x="39" y="212"/>
                  </a:lnTo>
                  <a:lnTo>
                    <a:pt x="98" y="153"/>
                  </a:lnTo>
                  <a:lnTo>
                    <a:pt x="79" y="133"/>
                  </a:lnTo>
                  <a:lnTo>
                    <a:pt x="0" y="212"/>
                  </a:lnTo>
                  <a:close/>
                  <a:moveTo>
                    <a:pt x="213" y="386"/>
                  </a:moveTo>
                  <a:lnTo>
                    <a:pt x="213" y="386"/>
                  </a:lnTo>
                  <a:lnTo>
                    <a:pt x="153" y="327"/>
                  </a:lnTo>
                  <a:lnTo>
                    <a:pt x="134" y="346"/>
                  </a:lnTo>
                  <a:lnTo>
                    <a:pt x="213" y="425"/>
                  </a:lnTo>
                  <a:lnTo>
                    <a:pt x="292" y="346"/>
                  </a:lnTo>
                  <a:lnTo>
                    <a:pt x="272" y="327"/>
                  </a:lnTo>
                  <a:lnTo>
                    <a:pt x="213" y="386"/>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0" name="Freeform 184">
              <a:extLst>
                <a:ext uri="{FF2B5EF4-FFF2-40B4-BE49-F238E27FC236}">
                  <a16:creationId xmlns:a16="http://schemas.microsoft.com/office/drawing/2014/main" id="{F7CD9794-E311-4601-A35D-E025A59934AB}"/>
                </a:ext>
              </a:extLst>
            </p:cNvPr>
            <p:cNvSpPr>
              <a:spLocks/>
            </p:cNvSpPr>
            <p:nvPr/>
          </p:nvSpPr>
          <p:spPr bwMode="auto">
            <a:xfrm>
              <a:off x="6796630" y="4667050"/>
              <a:ext cx="131445" cy="129540"/>
            </a:xfrm>
            <a:custGeom>
              <a:avLst/>
              <a:gdLst>
                <a:gd name="T0" fmla="*/ 56 w 111"/>
                <a:gd name="T1" fmla="*/ 110 h 110"/>
                <a:gd name="T2" fmla="*/ 56 w 111"/>
                <a:gd name="T3" fmla="*/ 110 h 110"/>
                <a:gd name="T4" fmla="*/ 77 w 111"/>
                <a:gd name="T5" fmla="*/ 106 h 110"/>
                <a:gd name="T6" fmla="*/ 95 w 111"/>
                <a:gd name="T7" fmla="*/ 94 h 110"/>
                <a:gd name="T8" fmla="*/ 107 w 111"/>
                <a:gd name="T9" fmla="*/ 77 h 110"/>
                <a:gd name="T10" fmla="*/ 111 w 111"/>
                <a:gd name="T11" fmla="*/ 55 h 110"/>
                <a:gd name="T12" fmla="*/ 107 w 111"/>
                <a:gd name="T13" fmla="*/ 34 h 110"/>
                <a:gd name="T14" fmla="*/ 95 w 111"/>
                <a:gd name="T15" fmla="*/ 16 h 110"/>
                <a:gd name="T16" fmla="*/ 77 w 111"/>
                <a:gd name="T17" fmla="*/ 4 h 110"/>
                <a:gd name="T18" fmla="*/ 56 w 111"/>
                <a:gd name="T19" fmla="*/ 0 h 110"/>
                <a:gd name="T20" fmla="*/ 34 w 111"/>
                <a:gd name="T21" fmla="*/ 4 h 110"/>
                <a:gd name="T22" fmla="*/ 17 w 111"/>
                <a:gd name="T23" fmla="*/ 16 h 110"/>
                <a:gd name="T24" fmla="*/ 5 w 111"/>
                <a:gd name="T25" fmla="*/ 34 h 110"/>
                <a:gd name="T26" fmla="*/ 0 w 111"/>
                <a:gd name="T27" fmla="*/ 55 h 110"/>
                <a:gd name="T28" fmla="*/ 5 w 111"/>
                <a:gd name="T29" fmla="*/ 77 h 110"/>
                <a:gd name="T30" fmla="*/ 17 w 111"/>
                <a:gd name="T31" fmla="*/ 94 h 110"/>
                <a:gd name="T32" fmla="*/ 34 w 111"/>
                <a:gd name="T33" fmla="*/ 106 h 110"/>
                <a:gd name="T34" fmla="*/ 56 w 111"/>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10">
                  <a:moveTo>
                    <a:pt x="56" y="110"/>
                  </a:moveTo>
                  <a:lnTo>
                    <a:pt x="56" y="110"/>
                  </a:lnTo>
                  <a:cubicBezTo>
                    <a:pt x="63" y="110"/>
                    <a:pt x="71" y="109"/>
                    <a:pt x="77" y="106"/>
                  </a:cubicBezTo>
                  <a:cubicBezTo>
                    <a:pt x="84" y="103"/>
                    <a:pt x="90" y="99"/>
                    <a:pt x="95" y="94"/>
                  </a:cubicBezTo>
                  <a:cubicBezTo>
                    <a:pt x="100" y="89"/>
                    <a:pt x="104" y="83"/>
                    <a:pt x="107" y="77"/>
                  </a:cubicBezTo>
                  <a:cubicBezTo>
                    <a:pt x="110" y="70"/>
                    <a:pt x="111" y="63"/>
                    <a:pt x="111" y="55"/>
                  </a:cubicBezTo>
                  <a:cubicBezTo>
                    <a:pt x="111" y="48"/>
                    <a:pt x="110" y="40"/>
                    <a:pt x="107" y="34"/>
                  </a:cubicBezTo>
                  <a:cubicBezTo>
                    <a:pt x="104" y="27"/>
                    <a:pt x="100" y="21"/>
                    <a:pt x="95" y="16"/>
                  </a:cubicBezTo>
                  <a:cubicBezTo>
                    <a:pt x="90" y="11"/>
                    <a:pt x="84" y="7"/>
                    <a:pt x="77" y="4"/>
                  </a:cubicBezTo>
                  <a:cubicBezTo>
                    <a:pt x="71" y="1"/>
                    <a:pt x="63" y="0"/>
                    <a:pt x="56" y="0"/>
                  </a:cubicBezTo>
                  <a:cubicBezTo>
                    <a:pt x="48" y="0"/>
                    <a:pt x="41" y="1"/>
                    <a:pt x="34" y="4"/>
                  </a:cubicBezTo>
                  <a:cubicBezTo>
                    <a:pt x="28" y="7"/>
                    <a:pt x="22" y="11"/>
                    <a:pt x="17" y="16"/>
                  </a:cubicBezTo>
                  <a:cubicBezTo>
                    <a:pt x="12" y="21"/>
                    <a:pt x="8" y="27"/>
                    <a:pt x="5" y="34"/>
                  </a:cubicBezTo>
                  <a:cubicBezTo>
                    <a:pt x="2" y="40"/>
                    <a:pt x="0" y="48"/>
                    <a:pt x="0" y="55"/>
                  </a:cubicBezTo>
                  <a:cubicBezTo>
                    <a:pt x="0" y="63"/>
                    <a:pt x="2" y="70"/>
                    <a:pt x="5" y="77"/>
                  </a:cubicBezTo>
                  <a:cubicBezTo>
                    <a:pt x="8" y="83"/>
                    <a:pt x="12" y="89"/>
                    <a:pt x="17" y="94"/>
                  </a:cubicBezTo>
                  <a:cubicBezTo>
                    <a:pt x="22" y="99"/>
                    <a:pt x="28" y="103"/>
                    <a:pt x="34" y="106"/>
                  </a:cubicBezTo>
                  <a:cubicBezTo>
                    <a:pt x="41" y="109"/>
                    <a:pt x="48" y="110"/>
                    <a:pt x="56" y="11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1" name="Group 187">
            <a:extLst>
              <a:ext uri="{FF2B5EF4-FFF2-40B4-BE49-F238E27FC236}">
                <a16:creationId xmlns:a16="http://schemas.microsoft.com/office/drawing/2014/main" id="{8E915850-3780-4EA8-806D-C10DCE69302D}"/>
              </a:ext>
            </a:extLst>
          </p:cNvPr>
          <p:cNvGrpSpPr>
            <a:grpSpLocks noChangeAspect="1"/>
          </p:cNvGrpSpPr>
          <p:nvPr/>
        </p:nvGrpSpPr>
        <p:grpSpPr bwMode="auto">
          <a:xfrm>
            <a:off x="8996751" y="1732111"/>
            <a:ext cx="306777" cy="306777"/>
            <a:chOff x="2418" y="3359"/>
            <a:chExt cx="256" cy="256"/>
          </a:xfrm>
        </p:grpSpPr>
        <p:sp>
          <p:nvSpPr>
            <p:cNvPr id="22" name="AutoShape 186">
              <a:extLst>
                <a:ext uri="{FF2B5EF4-FFF2-40B4-BE49-F238E27FC236}">
                  <a16:creationId xmlns:a16="http://schemas.microsoft.com/office/drawing/2014/main" id="{1B1861B8-C5A0-4955-B702-3F7C60A9CEC8}"/>
                </a:ext>
              </a:extLst>
            </p:cNvPr>
            <p:cNvSpPr>
              <a:spLocks noChangeAspect="1" noChangeArrowheads="1" noTextEdit="1"/>
            </p:cNvSpPr>
            <p:nvPr/>
          </p:nvSpPr>
          <p:spPr bwMode="auto">
            <a:xfrm>
              <a:off x="2418" y="335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188">
              <a:extLst>
                <a:ext uri="{FF2B5EF4-FFF2-40B4-BE49-F238E27FC236}">
                  <a16:creationId xmlns:a16="http://schemas.microsoft.com/office/drawing/2014/main" id="{63B8254A-B1AE-4044-A1F8-A63ED3F37119}"/>
                </a:ext>
              </a:extLst>
            </p:cNvPr>
            <p:cNvSpPr>
              <a:spLocks/>
            </p:cNvSpPr>
            <p:nvPr/>
          </p:nvSpPr>
          <p:spPr bwMode="auto">
            <a:xfrm>
              <a:off x="2445" y="3511"/>
              <a:ext cx="82" cy="83"/>
            </a:xfrm>
            <a:custGeom>
              <a:avLst/>
              <a:gdLst>
                <a:gd name="T0" fmla="*/ 0 w 133"/>
                <a:gd name="T1" fmla="*/ 133 h 133"/>
                <a:gd name="T2" fmla="*/ 0 w 133"/>
                <a:gd name="T3" fmla="*/ 133 h 133"/>
                <a:gd name="T4" fmla="*/ 133 w 133"/>
                <a:gd name="T5" fmla="*/ 133 h 133"/>
                <a:gd name="T6" fmla="*/ 133 w 133"/>
                <a:gd name="T7" fmla="*/ 0 h 133"/>
                <a:gd name="T8" fmla="*/ 0 w 133"/>
                <a:gd name="T9" fmla="*/ 0 h 133"/>
                <a:gd name="T10" fmla="*/ 0 w 133"/>
                <a:gd name="T11" fmla="*/ 133 h 133"/>
              </a:gdLst>
              <a:ahLst/>
              <a:cxnLst>
                <a:cxn ang="0">
                  <a:pos x="T0" y="T1"/>
                </a:cxn>
                <a:cxn ang="0">
                  <a:pos x="T2" y="T3"/>
                </a:cxn>
                <a:cxn ang="0">
                  <a:pos x="T4" y="T5"/>
                </a:cxn>
                <a:cxn ang="0">
                  <a:pos x="T6" y="T7"/>
                </a:cxn>
                <a:cxn ang="0">
                  <a:pos x="T8" y="T9"/>
                </a:cxn>
                <a:cxn ang="0">
                  <a:pos x="T10" y="T11"/>
                </a:cxn>
              </a:cxnLst>
              <a:rect l="0" t="0" r="r" b="b"/>
              <a:pathLst>
                <a:path w="133" h="133">
                  <a:moveTo>
                    <a:pt x="0" y="133"/>
                  </a:moveTo>
                  <a:lnTo>
                    <a:pt x="0" y="133"/>
                  </a:lnTo>
                  <a:lnTo>
                    <a:pt x="133" y="133"/>
                  </a:lnTo>
                  <a:lnTo>
                    <a:pt x="133" y="0"/>
                  </a:lnTo>
                  <a:lnTo>
                    <a:pt x="0" y="0"/>
                  </a:lnTo>
                  <a:lnTo>
                    <a:pt x="0" y="133"/>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Freeform 189">
              <a:extLst>
                <a:ext uri="{FF2B5EF4-FFF2-40B4-BE49-F238E27FC236}">
                  <a16:creationId xmlns:a16="http://schemas.microsoft.com/office/drawing/2014/main" id="{5BAE0E6F-CEB5-494F-90C3-0E26FBF33D38}"/>
                </a:ext>
              </a:extLst>
            </p:cNvPr>
            <p:cNvSpPr>
              <a:spLocks/>
            </p:cNvSpPr>
            <p:nvPr/>
          </p:nvSpPr>
          <p:spPr bwMode="auto">
            <a:xfrm>
              <a:off x="2445" y="3412"/>
              <a:ext cx="82" cy="82"/>
            </a:xfrm>
            <a:custGeom>
              <a:avLst/>
              <a:gdLst>
                <a:gd name="T0" fmla="*/ 133 w 133"/>
                <a:gd name="T1" fmla="*/ 0 h 133"/>
                <a:gd name="T2" fmla="*/ 133 w 133"/>
                <a:gd name="T3" fmla="*/ 0 h 133"/>
                <a:gd name="T4" fmla="*/ 0 w 133"/>
                <a:gd name="T5" fmla="*/ 0 h 133"/>
                <a:gd name="T6" fmla="*/ 0 w 133"/>
                <a:gd name="T7" fmla="*/ 133 h 133"/>
                <a:gd name="T8" fmla="*/ 133 w 133"/>
                <a:gd name="T9" fmla="*/ 133 h 133"/>
                <a:gd name="T10" fmla="*/ 133 w 133"/>
                <a:gd name="T11" fmla="*/ 0 h 133"/>
              </a:gdLst>
              <a:ahLst/>
              <a:cxnLst>
                <a:cxn ang="0">
                  <a:pos x="T0" y="T1"/>
                </a:cxn>
                <a:cxn ang="0">
                  <a:pos x="T2" y="T3"/>
                </a:cxn>
                <a:cxn ang="0">
                  <a:pos x="T4" y="T5"/>
                </a:cxn>
                <a:cxn ang="0">
                  <a:pos x="T6" y="T7"/>
                </a:cxn>
                <a:cxn ang="0">
                  <a:pos x="T8" y="T9"/>
                </a:cxn>
                <a:cxn ang="0">
                  <a:pos x="T10" y="T11"/>
                </a:cxn>
              </a:cxnLst>
              <a:rect l="0" t="0" r="r" b="b"/>
              <a:pathLst>
                <a:path w="133" h="133">
                  <a:moveTo>
                    <a:pt x="133" y="0"/>
                  </a:moveTo>
                  <a:lnTo>
                    <a:pt x="133" y="0"/>
                  </a:lnTo>
                  <a:lnTo>
                    <a:pt x="0" y="0"/>
                  </a:lnTo>
                  <a:lnTo>
                    <a:pt x="0" y="133"/>
                  </a:lnTo>
                  <a:lnTo>
                    <a:pt x="133" y="133"/>
                  </a:lnTo>
                  <a:lnTo>
                    <a:pt x="133"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190">
              <a:extLst>
                <a:ext uri="{FF2B5EF4-FFF2-40B4-BE49-F238E27FC236}">
                  <a16:creationId xmlns:a16="http://schemas.microsoft.com/office/drawing/2014/main" id="{8C6BDE5F-0CDC-4304-9070-C5D4A57D5234}"/>
                </a:ext>
              </a:extLst>
            </p:cNvPr>
            <p:cNvSpPr>
              <a:spLocks/>
            </p:cNvSpPr>
            <p:nvPr/>
          </p:nvSpPr>
          <p:spPr bwMode="auto">
            <a:xfrm>
              <a:off x="2544" y="3511"/>
              <a:ext cx="83" cy="83"/>
            </a:xfrm>
            <a:custGeom>
              <a:avLst/>
              <a:gdLst>
                <a:gd name="T0" fmla="*/ 133 w 133"/>
                <a:gd name="T1" fmla="*/ 0 h 133"/>
                <a:gd name="T2" fmla="*/ 133 w 133"/>
                <a:gd name="T3" fmla="*/ 0 h 133"/>
                <a:gd name="T4" fmla="*/ 0 w 133"/>
                <a:gd name="T5" fmla="*/ 0 h 133"/>
                <a:gd name="T6" fmla="*/ 0 w 133"/>
                <a:gd name="T7" fmla="*/ 133 h 133"/>
                <a:gd name="T8" fmla="*/ 133 w 133"/>
                <a:gd name="T9" fmla="*/ 133 h 133"/>
                <a:gd name="T10" fmla="*/ 133 w 133"/>
                <a:gd name="T11" fmla="*/ 0 h 133"/>
              </a:gdLst>
              <a:ahLst/>
              <a:cxnLst>
                <a:cxn ang="0">
                  <a:pos x="T0" y="T1"/>
                </a:cxn>
                <a:cxn ang="0">
                  <a:pos x="T2" y="T3"/>
                </a:cxn>
                <a:cxn ang="0">
                  <a:pos x="T4" y="T5"/>
                </a:cxn>
                <a:cxn ang="0">
                  <a:pos x="T6" y="T7"/>
                </a:cxn>
                <a:cxn ang="0">
                  <a:pos x="T8" y="T9"/>
                </a:cxn>
                <a:cxn ang="0">
                  <a:pos x="T10" y="T11"/>
                </a:cxn>
              </a:cxnLst>
              <a:rect l="0" t="0" r="r" b="b"/>
              <a:pathLst>
                <a:path w="133" h="133">
                  <a:moveTo>
                    <a:pt x="133" y="0"/>
                  </a:moveTo>
                  <a:lnTo>
                    <a:pt x="133" y="0"/>
                  </a:lnTo>
                  <a:lnTo>
                    <a:pt x="0" y="0"/>
                  </a:lnTo>
                  <a:lnTo>
                    <a:pt x="0" y="133"/>
                  </a:lnTo>
                  <a:lnTo>
                    <a:pt x="133" y="133"/>
                  </a:lnTo>
                  <a:lnTo>
                    <a:pt x="133"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Freeform 191">
              <a:extLst>
                <a:ext uri="{FF2B5EF4-FFF2-40B4-BE49-F238E27FC236}">
                  <a16:creationId xmlns:a16="http://schemas.microsoft.com/office/drawing/2014/main" id="{3C5A5825-A243-45E3-BAC0-973606FE0E97}"/>
                </a:ext>
              </a:extLst>
            </p:cNvPr>
            <p:cNvSpPr>
              <a:spLocks/>
            </p:cNvSpPr>
            <p:nvPr/>
          </p:nvSpPr>
          <p:spPr bwMode="auto">
            <a:xfrm>
              <a:off x="2548" y="3383"/>
              <a:ext cx="108" cy="108"/>
            </a:xfrm>
            <a:custGeom>
              <a:avLst/>
              <a:gdLst>
                <a:gd name="T0" fmla="*/ 87 w 174"/>
                <a:gd name="T1" fmla="*/ 0 h 174"/>
                <a:gd name="T2" fmla="*/ 87 w 174"/>
                <a:gd name="T3" fmla="*/ 0 h 174"/>
                <a:gd name="T4" fmla="*/ 0 w 174"/>
                <a:gd name="T5" fmla="*/ 87 h 174"/>
                <a:gd name="T6" fmla="*/ 87 w 174"/>
                <a:gd name="T7" fmla="*/ 174 h 174"/>
                <a:gd name="T8" fmla="*/ 174 w 174"/>
                <a:gd name="T9" fmla="*/ 87 h 174"/>
                <a:gd name="T10" fmla="*/ 87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87" y="0"/>
                  </a:moveTo>
                  <a:lnTo>
                    <a:pt x="87" y="0"/>
                  </a:lnTo>
                  <a:lnTo>
                    <a:pt x="0" y="87"/>
                  </a:lnTo>
                  <a:lnTo>
                    <a:pt x="87" y="174"/>
                  </a:lnTo>
                  <a:lnTo>
                    <a:pt x="174" y="87"/>
                  </a:lnTo>
                  <a:lnTo>
                    <a:pt x="87"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5D185BF8-D9CA-4F5C-AB70-887E729AB02B}"/>
              </a:ext>
            </a:extLst>
          </p:cNvPr>
          <p:cNvSpPr txBox="1"/>
          <p:nvPr/>
        </p:nvSpPr>
        <p:spPr>
          <a:xfrm>
            <a:off x="2026987" y="2234691"/>
            <a:ext cx="1934273" cy="877163"/>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Identifies new threats with process trees and suspicious behavior sequences</a:t>
            </a:r>
          </a:p>
        </p:txBody>
      </p:sp>
      <p:sp>
        <p:nvSpPr>
          <p:cNvPr id="28" name="TextBox 27">
            <a:extLst>
              <a:ext uri="{FF2B5EF4-FFF2-40B4-BE49-F238E27FC236}">
                <a16:creationId xmlns:a16="http://schemas.microsoft.com/office/drawing/2014/main" id="{2BC73A96-7FE5-4CFC-A555-5C6197784C42}"/>
              </a:ext>
            </a:extLst>
          </p:cNvPr>
          <p:cNvSpPr txBox="1"/>
          <p:nvPr/>
        </p:nvSpPr>
        <p:spPr>
          <a:xfrm>
            <a:off x="512181" y="2234691"/>
            <a:ext cx="1632275" cy="731739"/>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Stops new threats quickly by analyzing metadata</a:t>
            </a:r>
          </a:p>
        </p:txBody>
      </p:sp>
      <p:sp>
        <p:nvSpPr>
          <p:cNvPr id="29" name="TextBox 28">
            <a:extLst>
              <a:ext uri="{FF2B5EF4-FFF2-40B4-BE49-F238E27FC236}">
                <a16:creationId xmlns:a16="http://schemas.microsoft.com/office/drawing/2014/main" id="{F3243BE2-BAC5-4132-9A5E-C9DB5CFC3FE5}"/>
              </a:ext>
            </a:extLst>
          </p:cNvPr>
          <p:cNvSpPr txBox="1"/>
          <p:nvPr/>
        </p:nvSpPr>
        <p:spPr>
          <a:xfrm>
            <a:off x="7041285" y="2234691"/>
            <a:ext cx="1680206" cy="731739"/>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Catches new malware by detonating unknown files</a:t>
            </a:r>
          </a:p>
        </p:txBody>
      </p:sp>
      <p:sp>
        <p:nvSpPr>
          <p:cNvPr id="30" name="TextBox 29">
            <a:extLst>
              <a:ext uri="{FF2B5EF4-FFF2-40B4-BE49-F238E27FC236}">
                <a16:creationId xmlns:a16="http://schemas.microsoft.com/office/drawing/2014/main" id="{8442A842-7632-4D2D-9CF1-39E21B963714}"/>
              </a:ext>
            </a:extLst>
          </p:cNvPr>
          <p:cNvSpPr txBox="1"/>
          <p:nvPr/>
        </p:nvSpPr>
        <p:spPr>
          <a:xfrm>
            <a:off x="10315862" y="2234691"/>
            <a:ext cx="1934273" cy="586314"/>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Blocks threats using expert-written rules</a:t>
            </a:r>
          </a:p>
        </p:txBody>
      </p:sp>
      <p:sp>
        <p:nvSpPr>
          <p:cNvPr id="31" name="TextBox 30">
            <a:extLst>
              <a:ext uri="{FF2B5EF4-FFF2-40B4-BE49-F238E27FC236}">
                <a16:creationId xmlns:a16="http://schemas.microsoft.com/office/drawing/2014/main" id="{45EFB509-EDF1-4AB0-B472-5864E00B861C}"/>
              </a:ext>
            </a:extLst>
          </p:cNvPr>
          <p:cNvSpPr txBox="1"/>
          <p:nvPr/>
        </p:nvSpPr>
        <p:spPr>
          <a:xfrm>
            <a:off x="8776711" y="2234691"/>
            <a:ext cx="1624505" cy="877163"/>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Catches threats </a:t>
            </a:r>
            <a:b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b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with bad reputation, whether direct or </a:t>
            </a:r>
            <a:b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b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by association</a:t>
            </a:r>
          </a:p>
        </p:txBody>
      </p:sp>
      <p:grpSp>
        <p:nvGrpSpPr>
          <p:cNvPr id="32" name="Graphic 7">
            <a:extLst>
              <a:ext uri="{FF2B5EF4-FFF2-40B4-BE49-F238E27FC236}">
                <a16:creationId xmlns:a16="http://schemas.microsoft.com/office/drawing/2014/main" id="{C30C6D06-D05D-4650-8B08-651CE4A2C3AC}"/>
              </a:ext>
            </a:extLst>
          </p:cNvPr>
          <p:cNvGrpSpPr/>
          <p:nvPr/>
        </p:nvGrpSpPr>
        <p:grpSpPr>
          <a:xfrm>
            <a:off x="735761" y="1795093"/>
            <a:ext cx="241084" cy="180812"/>
            <a:chOff x="6639332" y="2161560"/>
            <a:chExt cx="538599" cy="403949"/>
          </a:xfrm>
        </p:grpSpPr>
        <p:sp>
          <p:nvSpPr>
            <p:cNvPr id="33" name="Freeform: Shape 32">
              <a:extLst>
                <a:ext uri="{FF2B5EF4-FFF2-40B4-BE49-F238E27FC236}">
                  <a16:creationId xmlns:a16="http://schemas.microsoft.com/office/drawing/2014/main" id="{65CEFBE7-0ADF-4882-8CBF-E7C8112755F8}"/>
                </a:ext>
              </a:extLst>
            </p:cNvPr>
            <p:cNvSpPr/>
            <p:nvPr/>
          </p:nvSpPr>
          <p:spPr>
            <a:xfrm>
              <a:off x="6639332" y="2161560"/>
              <a:ext cx="403949" cy="403949"/>
            </a:xfrm>
            <a:custGeom>
              <a:avLst/>
              <a:gdLst>
                <a:gd name="connsiteX0" fmla="*/ 413567 w 403949"/>
                <a:gd name="connsiteY0" fmla="*/ 184662 h 403949"/>
                <a:gd name="connsiteX1" fmla="*/ 186586 w 403949"/>
                <a:gd name="connsiteY1" fmla="*/ 409720 h 403949"/>
                <a:gd name="connsiteX2" fmla="*/ 0 w 403949"/>
                <a:gd name="connsiteY2" fmla="*/ 225057 h 403949"/>
                <a:gd name="connsiteX3" fmla="*/ 226981 w 403949"/>
                <a:gd name="connsiteY3" fmla="*/ 0 h 403949"/>
                <a:gd name="connsiteX4" fmla="*/ 413567 w 403949"/>
                <a:gd name="connsiteY4" fmla="*/ 0 h 403949"/>
                <a:gd name="connsiteX5" fmla="*/ 413567 w 403949"/>
                <a:gd name="connsiteY5" fmla="*/ 184662 h 403949"/>
                <a:gd name="connsiteX6" fmla="*/ 413567 w 403949"/>
                <a:gd name="connsiteY6" fmla="*/ 184662 h 403949"/>
                <a:gd name="connsiteX7" fmla="*/ 413567 w 403949"/>
                <a:gd name="connsiteY7" fmla="*/ 184662 h 40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949" h="403949">
                  <a:moveTo>
                    <a:pt x="413567" y="184662"/>
                  </a:moveTo>
                  <a:cubicBezTo>
                    <a:pt x="186586" y="409720"/>
                    <a:pt x="186586" y="409720"/>
                    <a:pt x="186586" y="409720"/>
                  </a:cubicBezTo>
                  <a:cubicBezTo>
                    <a:pt x="0" y="225057"/>
                    <a:pt x="0" y="225057"/>
                    <a:pt x="0" y="225057"/>
                  </a:cubicBezTo>
                  <a:cubicBezTo>
                    <a:pt x="226981" y="0"/>
                    <a:pt x="226981" y="0"/>
                    <a:pt x="226981" y="0"/>
                  </a:cubicBezTo>
                  <a:cubicBezTo>
                    <a:pt x="413567" y="0"/>
                    <a:pt x="413567" y="0"/>
                    <a:pt x="413567" y="0"/>
                  </a:cubicBezTo>
                  <a:lnTo>
                    <a:pt x="413567" y="184662"/>
                  </a:lnTo>
                  <a:lnTo>
                    <a:pt x="413567" y="184662"/>
                  </a:lnTo>
                  <a:lnTo>
                    <a:pt x="413567" y="184662"/>
                  </a:lnTo>
                  <a:close/>
                </a:path>
              </a:pathLst>
            </a:custGeom>
            <a:solidFill>
              <a:schemeClr val="accent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77C7CB4-E02F-4068-A57D-581FCF9A5809}"/>
                </a:ext>
              </a:extLst>
            </p:cNvPr>
            <p:cNvSpPr/>
            <p:nvPr/>
          </p:nvSpPr>
          <p:spPr>
            <a:xfrm>
              <a:off x="6881702" y="2213496"/>
              <a:ext cx="288535" cy="346242"/>
            </a:xfrm>
            <a:custGeom>
              <a:avLst/>
              <a:gdLst>
                <a:gd name="connsiteX0" fmla="*/ 119261 w 288535"/>
                <a:gd name="connsiteY0" fmla="*/ 350089 h 346242"/>
                <a:gd name="connsiteX1" fmla="*/ 0 w 288535"/>
                <a:gd name="connsiteY1" fmla="*/ 303924 h 346242"/>
                <a:gd name="connsiteX2" fmla="*/ 26930 w 288535"/>
                <a:gd name="connsiteY2" fmla="*/ 275070 h 346242"/>
                <a:gd name="connsiteX3" fmla="*/ 119261 w 288535"/>
                <a:gd name="connsiteY3" fmla="*/ 311618 h 346242"/>
                <a:gd name="connsiteX4" fmla="*/ 257758 w 288535"/>
                <a:gd name="connsiteY4" fmla="*/ 175045 h 346242"/>
                <a:gd name="connsiteX5" fmla="*/ 119261 w 288535"/>
                <a:gd name="connsiteY5" fmla="*/ 38471 h 346242"/>
                <a:gd name="connsiteX6" fmla="*/ 98102 w 288535"/>
                <a:gd name="connsiteY6" fmla="*/ 38471 h 346242"/>
                <a:gd name="connsiteX7" fmla="*/ 98102 w 288535"/>
                <a:gd name="connsiteY7" fmla="*/ 0 h 346242"/>
                <a:gd name="connsiteX8" fmla="*/ 119261 w 288535"/>
                <a:gd name="connsiteY8" fmla="*/ 0 h 346242"/>
                <a:gd name="connsiteX9" fmla="*/ 296229 w 288535"/>
                <a:gd name="connsiteY9" fmla="*/ 175045 h 346242"/>
                <a:gd name="connsiteX10" fmla="*/ 119261 w 288535"/>
                <a:gd name="connsiteY10" fmla="*/ 350089 h 34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535" h="346242">
                  <a:moveTo>
                    <a:pt x="119261" y="350089"/>
                  </a:moveTo>
                  <a:cubicBezTo>
                    <a:pt x="75019" y="350089"/>
                    <a:pt x="32701" y="334701"/>
                    <a:pt x="0" y="303924"/>
                  </a:cubicBezTo>
                  <a:lnTo>
                    <a:pt x="26930" y="275070"/>
                  </a:lnTo>
                  <a:cubicBezTo>
                    <a:pt x="51936" y="298153"/>
                    <a:pt x="86561" y="311618"/>
                    <a:pt x="119261" y="311618"/>
                  </a:cubicBezTo>
                  <a:cubicBezTo>
                    <a:pt x="196204" y="311618"/>
                    <a:pt x="257758" y="250064"/>
                    <a:pt x="257758" y="175045"/>
                  </a:cubicBezTo>
                  <a:cubicBezTo>
                    <a:pt x="257758" y="100025"/>
                    <a:pt x="196204" y="38471"/>
                    <a:pt x="119261" y="38471"/>
                  </a:cubicBezTo>
                  <a:lnTo>
                    <a:pt x="98102" y="38471"/>
                  </a:lnTo>
                  <a:lnTo>
                    <a:pt x="98102" y="0"/>
                  </a:lnTo>
                  <a:lnTo>
                    <a:pt x="119261" y="0"/>
                  </a:lnTo>
                  <a:cubicBezTo>
                    <a:pt x="217363" y="0"/>
                    <a:pt x="296229" y="78866"/>
                    <a:pt x="296229" y="175045"/>
                  </a:cubicBezTo>
                  <a:cubicBezTo>
                    <a:pt x="296229" y="271223"/>
                    <a:pt x="217363" y="350089"/>
                    <a:pt x="119261" y="350089"/>
                  </a:cubicBezTo>
                  <a:close/>
                </a:path>
              </a:pathLst>
            </a:custGeom>
            <a:solidFill>
              <a:schemeClr val="accent5"/>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3645E865-AC64-4FE5-AD2E-E6F90896050D}"/>
              </a:ext>
            </a:extLst>
          </p:cNvPr>
          <p:cNvGrpSpPr/>
          <p:nvPr/>
        </p:nvGrpSpPr>
        <p:grpSpPr>
          <a:xfrm>
            <a:off x="10527115" y="1760730"/>
            <a:ext cx="248175" cy="249539"/>
            <a:chOff x="11550992" y="4241265"/>
            <a:chExt cx="736593" cy="740645"/>
          </a:xfrm>
        </p:grpSpPr>
        <p:grpSp>
          <p:nvGrpSpPr>
            <p:cNvPr id="36" name="Group 45">
              <a:extLst>
                <a:ext uri="{FF2B5EF4-FFF2-40B4-BE49-F238E27FC236}">
                  <a16:creationId xmlns:a16="http://schemas.microsoft.com/office/drawing/2014/main" id="{712FBFE2-6662-4113-90B7-B8271629F3F6}"/>
                </a:ext>
              </a:extLst>
            </p:cNvPr>
            <p:cNvGrpSpPr>
              <a:grpSpLocks noChangeAspect="1"/>
            </p:cNvGrpSpPr>
            <p:nvPr/>
          </p:nvGrpSpPr>
          <p:grpSpPr bwMode="auto">
            <a:xfrm>
              <a:off x="11799905" y="4241265"/>
              <a:ext cx="487680" cy="487680"/>
              <a:chOff x="5876" y="801"/>
              <a:chExt cx="256" cy="256"/>
            </a:xfrm>
          </p:grpSpPr>
          <p:sp>
            <p:nvSpPr>
              <p:cNvPr id="40" name="AutoShape 44">
                <a:extLst>
                  <a:ext uri="{FF2B5EF4-FFF2-40B4-BE49-F238E27FC236}">
                    <a16:creationId xmlns:a16="http://schemas.microsoft.com/office/drawing/2014/main" id="{3EC5DA6E-2D3D-4335-9E27-3104B0D177A9}"/>
                  </a:ext>
                </a:extLst>
              </p:cNvPr>
              <p:cNvSpPr>
                <a:spLocks noChangeAspect="1" noChangeArrowheads="1" noTextEdit="1"/>
              </p:cNvSpPr>
              <p:nvPr/>
            </p:nvSpPr>
            <p:spPr bwMode="auto">
              <a:xfrm>
                <a:off x="5876"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46">
                <a:extLst>
                  <a:ext uri="{FF2B5EF4-FFF2-40B4-BE49-F238E27FC236}">
                    <a16:creationId xmlns:a16="http://schemas.microsoft.com/office/drawing/2014/main" id="{19DD019E-17E2-4FA3-90B7-9CB16E943B7D}"/>
                  </a:ext>
                </a:extLst>
              </p:cNvPr>
              <p:cNvSpPr>
                <a:spLocks noEditPoints="1"/>
              </p:cNvSpPr>
              <p:nvPr/>
            </p:nvSpPr>
            <p:spPr bwMode="auto">
              <a:xfrm>
                <a:off x="5876" y="799"/>
                <a:ext cx="264" cy="263"/>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7" name="Group 45">
              <a:extLst>
                <a:ext uri="{FF2B5EF4-FFF2-40B4-BE49-F238E27FC236}">
                  <a16:creationId xmlns:a16="http://schemas.microsoft.com/office/drawing/2014/main" id="{381E1599-2B3C-486B-9A63-AD65DBFD4AE6}"/>
                </a:ext>
              </a:extLst>
            </p:cNvPr>
            <p:cNvGrpSpPr>
              <a:grpSpLocks noChangeAspect="1"/>
            </p:cNvGrpSpPr>
            <p:nvPr/>
          </p:nvGrpSpPr>
          <p:grpSpPr bwMode="auto">
            <a:xfrm>
              <a:off x="11550992" y="4658809"/>
              <a:ext cx="323101" cy="323101"/>
              <a:chOff x="5876" y="801"/>
              <a:chExt cx="256" cy="256"/>
            </a:xfrm>
          </p:grpSpPr>
          <p:sp>
            <p:nvSpPr>
              <p:cNvPr id="38" name="AutoShape 44">
                <a:extLst>
                  <a:ext uri="{FF2B5EF4-FFF2-40B4-BE49-F238E27FC236}">
                    <a16:creationId xmlns:a16="http://schemas.microsoft.com/office/drawing/2014/main" id="{C64821C7-89C9-46F4-93E6-37A13D070467}"/>
                  </a:ext>
                </a:extLst>
              </p:cNvPr>
              <p:cNvSpPr>
                <a:spLocks noChangeAspect="1" noChangeArrowheads="1" noTextEdit="1"/>
              </p:cNvSpPr>
              <p:nvPr/>
            </p:nvSpPr>
            <p:spPr bwMode="auto">
              <a:xfrm>
                <a:off x="5876"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46">
                <a:extLst>
                  <a:ext uri="{FF2B5EF4-FFF2-40B4-BE49-F238E27FC236}">
                    <a16:creationId xmlns:a16="http://schemas.microsoft.com/office/drawing/2014/main" id="{D33E0843-453B-40B3-B8C4-EF35307DF4FB}"/>
                  </a:ext>
                </a:extLst>
              </p:cNvPr>
              <p:cNvSpPr>
                <a:spLocks noEditPoints="1"/>
              </p:cNvSpPr>
              <p:nvPr/>
            </p:nvSpPr>
            <p:spPr bwMode="auto">
              <a:xfrm>
                <a:off x="5876" y="799"/>
                <a:ext cx="264" cy="263"/>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2" name="Group 20">
            <a:extLst>
              <a:ext uri="{FF2B5EF4-FFF2-40B4-BE49-F238E27FC236}">
                <a16:creationId xmlns:a16="http://schemas.microsoft.com/office/drawing/2014/main" id="{F346FBB2-7583-4DBA-91B4-62B1F9491179}"/>
              </a:ext>
            </a:extLst>
          </p:cNvPr>
          <p:cNvGrpSpPr>
            <a:grpSpLocks noChangeAspect="1"/>
          </p:cNvGrpSpPr>
          <p:nvPr/>
        </p:nvGrpSpPr>
        <p:grpSpPr bwMode="auto">
          <a:xfrm>
            <a:off x="2222275" y="1763130"/>
            <a:ext cx="244740" cy="244739"/>
            <a:chOff x="4258" y="2975"/>
            <a:chExt cx="185" cy="185"/>
          </a:xfrm>
        </p:grpSpPr>
        <p:sp>
          <p:nvSpPr>
            <p:cNvPr id="43" name="AutoShape 19">
              <a:extLst>
                <a:ext uri="{FF2B5EF4-FFF2-40B4-BE49-F238E27FC236}">
                  <a16:creationId xmlns:a16="http://schemas.microsoft.com/office/drawing/2014/main" id="{B33DA42C-5605-4A82-BB02-DE16AB311704}"/>
                </a:ext>
              </a:extLst>
            </p:cNvPr>
            <p:cNvSpPr>
              <a:spLocks noChangeAspect="1" noChangeArrowheads="1" noTextEdit="1"/>
            </p:cNvSpPr>
            <p:nvPr/>
          </p:nvSpPr>
          <p:spPr bwMode="auto">
            <a:xfrm>
              <a:off x="4258" y="2975"/>
              <a:ext cx="185"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 name="Freeform 21">
              <a:extLst>
                <a:ext uri="{FF2B5EF4-FFF2-40B4-BE49-F238E27FC236}">
                  <a16:creationId xmlns:a16="http://schemas.microsoft.com/office/drawing/2014/main" id="{9649D095-F523-4607-B91C-862CC1C4F1F8}"/>
                </a:ext>
              </a:extLst>
            </p:cNvPr>
            <p:cNvSpPr>
              <a:spLocks/>
            </p:cNvSpPr>
            <p:nvPr/>
          </p:nvSpPr>
          <p:spPr bwMode="auto">
            <a:xfrm>
              <a:off x="4258" y="2975"/>
              <a:ext cx="54" cy="185"/>
            </a:xfrm>
            <a:custGeom>
              <a:avLst/>
              <a:gdLst>
                <a:gd name="T0" fmla="*/ 396 w 396"/>
                <a:gd name="T1" fmla="*/ 1365 h 1365"/>
                <a:gd name="T2" fmla="*/ 188 w 396"/>
                <a:gd name="T3" fmla="*/ 1305 h 1365"/>
                <a:gd name="T4" fmla="*/ 121 w 396"/>
                <a:gd name="T5" fmla="*/ 1108 h 1365"/>
                <a:gd name="T6" fmla="*/ 121 w 396"/>
                <a:gd name="T7" fmla="*/ 888 h 1365"/>
                <a:gd name="T8" fmla="*/ 0 w 396"/>
                <a:gd name="T9" fmla="*/ 742 h 1365"/>
                <a:gd name="T10" fmla="*/ 0 w 396"/>
                <a:gd name="T11" fmla="*/ 623 h 1365"/>
                <a:gd name="T12" fmla="*/ 121 w 396"/>
                <a:gd name="T13" fmla="*/ 469 h 1365"/>
                <a:gd name="T14" fmla="*/ 121 w 396"/>
                <a:gd name="T15" fmla="*/ 264 h 1365"/>
                <a:gd name="T16" fmla="*/ 189 w 396"/>
                <a:gd name="T17" fmla="*/ 64 h 1365"/>
                <a:gd name="T18" fmla="*/ 396 w 396"/>
                <a:gd name="T19" fmla="*/ 0 h 1365"/>
                <a:gd name="T20" fmla="*/ 396 w 396"/>
                <a:gd name="T21" fmla="*/ 122 h 1365"/>
                <a:gd name="T22" fmla="*/ 272 w 396"/>
                <a:gd name="T23" fmla="*/ 264 h 1365"/>
                <a:gd name="T24" fmla="*/ 272 w 396"/>
                <a:gd name="T25" fmla="*/ 471 h 1365"/>
                <a:gd name="T26" fmla="*/ 156 w 396"/>
                <a:gd name="T27" fmla="*/ 680 h 1365"/>
                <a:gd name="T28" fmla="*/ 156 w 396"/>
                <a:gd name="T29" fmla="*/ 683 h 1365"/>
                <a:gd name="T30" fmla="*/ 272 w 396"/>
                <a:gd name="T31" fmla="*/ 888 h 1365"/>
                <a:gd name="T32" fmla="*/ 272 w 396"/>
                <a:gd name="T33" fmla="*/ 1094 h 1365"/>
                <a:gd name="T34" fmla="*/ 300 w 396"/>
                <a:gd name="T35" fmla="*/ 1207 h 1365"/>
                <a:gd name="T36" fmla="*/ 396 w 396"/>
                <a:gd name="T37" fmla="*/ 1243 h 1365"/>
                <a:gd name="T38" fmla="*/ 396 w 396"/>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396" y="1365"/>
                  </a:moveTo>
                  <a:cubicBezTo>
                    <a:pt x="301" y="1365"/>
                    <a:pt x="232" y="1345"/>
                    <a:pt x="188" y="1305"/>
                  </a:cubicBezTo>
                  <a:cubicBezTo>
                    <a:pt x="144" y="1264"/>
                    <a:pt x="121" y="1199"/>
                    <a:pt x="121" y="1108"/>
                  </a:cubicBezTo>
                  <a:cubicBezTo>
                    <a:pt x="121" y="888"/>
                    <a:pt x="121" y="888"/>
                    <a:pt x="121" y="888"/>
                  </a:cubicBezTo>
                  <a:cubicBezTo>
                    <a:pt x="121" y="791"/>
                    <a:pt x="81" y="742"/>
                    <a:pt x="0" y="742"/>
                  </a:cubicBezTo>
                  <a:cubicBezTo>
                    <a:pt x="0" y="623"/>
                    <a:pt x="0" y="623"/>
                    <a:pt x="0" y="623"/>
                  </a:cubicBezTo>
                  <a:cubicBezTo>
                    <a:pt x="81" y="623"/>
                    <a:pt x="121" y="572"/>
                    <a:pt x="121" y="469"/>
                  </a:cubicBezTo>
                  <a:cubicBezTo>
                    <a:pt x="121" y="264"/>
                    <a:pt x="121" y="264"/>
                    <a:pt x="121" y="264"/>
                  </a:cubicBezTo>
                  <a:cubicBezTo>
                    <a:pt x="121" y="174"/>
                    <a:pt x="144" y="107"/>
                    <a:pt x="189" y="64"/>
                  </a:cubicBezTo>
                  <a:cubicBezTo>
                    <a:pt x="234" y="21"/>
                    <a:pt x="303" y="0"/>
                    <a:pt x="396" y="0"/>
                  </a:cubicBezTo>
                  <a:cubicBezTo>
                    <a:pt x="396" y="122"/>
                    <a:pt x="396" y="122"/>
                    <a:pt x="396" y="122"/>
                  </a:cubicBezTo>
                  <a:cubicBezTo>
                    <a:pt x="313" y="122"/>
                    <a:pt x="272" y="169"/>
                    <a:pt x="272" y="264"/>
                  </a:cubicBezTo>
                  <a:cubicBezTo>
                    <a:pt x="272" y="471"/>
                    <a:pt x="272" y="471"/>
                    <a:pt x="272" y="471"/>
                  </a:cubicBezTo>
                  <a:cubicBezTo>
                    <a:pt x="272" y="582"/>
                    <a:pt x="233" y="652"/>
                    <a:pt x="156" y="680"/>
                  </a:cubicBezTo>
                  <a:cubicBezTo>
                    <a:pt x="156" y="683"/>
                    <a:pt x="156" y="683"/>
                    <a:pt x="156" y="683"/>
                  </a:cubicBezTo>
                  <a:cubicBezTo>
                    <a:pt x="233" y="708"/>
                    <a:pt x="272" y="776"/>
                    <a:pt x="272" y="888"/>
                  </a:cubicBezTo>
                  <a:cubicBezTo>
                    <a:pt x="272" y="1094"/>
                    <a:pt x="272" y="1094"/>
                    <a:pt x="272" y="1094"/>
                  </a:cubicBezTo>
                  <a:cubicBezTo>
                    <a:pt x="272" y="1146"/>
                    <a:pt x="281" y="1183"/>
                    <a:pt x="300" y="1207"/>
                  </a:cubicBezTo>
                  <a:cubicBezTo>
                    <a:pt x="319" y="1231"/>
                    <a:pt x="351" y="1243"/>
                    <a:pt x="396" y="1243"/>
                  </a:cubicBezTo>
                  <a:lnTo>
                    <a:pt x="396" y="13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 name="Freeform 22">
              <a:extLst>
                <a:ext uri="{FF2B5EF4-FFF2-40B4-BE49-F238E27FC236}">
                  <a16:creationId xmlns:a16="http://schemas.microsoft.com/office/drawing/2014/main" id="{EEB4CB4E-C686-404E-A73F-003A5B64FF47}"/>
                </a:ext>
              </a:extLst>
            </p:cNvPr>
            <p:cNvSpPr>
              <a:spLocks/>
            </p:cNvSpPr>
            <p:nvPr/>
          </p:nvSpPr>
          <p:spPr bwMode="auto">
            <a:xfrm>
              <a:off x="4389" y="2975"/>
              <a:ext cx="54" cy="185"/>
            </a:xfrm>
            <a:custGeom>
              <a:avLst/>
              <a:gdLst>
                <a:gd name="T0" fmla="*/ 0 w 396"/>
                <a:gd name="T1" fmla="*/ 1243 h 1365"/>
                <a:gd name="T2" fmla="*/ 96 w 396"/>
                <a:gd name="T3" fmla="*/ 1207 h 1365"/>
                <a:gd name="T4" fmla="*/ 124 w 396"/>
                <a:gd name="T5" fmla="*/ 1094 h 1365"/>
                <a:gd name="T6" fmla="*/ 124 w 396"/>
                <a:gd name="T7" fmla="*/ 888 h 1365"/>
                <a:gd name="T8" fmla="*/ 240 w 396"/>
                <a:gd name="T9" fmla="*/ 683 h 1365"/>
                <a:gd name="T10" fmla="*/ 240 w 396"/>
                <a:gd name="T11" fmla="*/ 680 h 1365"/>
                <a:gd name="T12" fmla="*/ 124 w 396"/>
                <a:gd name="T13" fmla="*/ 471 h 1365"/>
                <a:gd name="T14" fmla="*/ 124 w 396"/>
                <a:gd name="T15" fmla="*/ 264 h 1365"/>
                <a:gd name="T16" fmla="*/ 0 w 396"/>
                <a:gd name="T17" fmla="*/ 122 h 1365"/>
                <a:gd name="T18" fmla="*/ 0 w 396"/>
                <a:gd name="T19" fmla="*/ 0 h 1365"/>
                <a:gd name="T20" fmla="*/ 207 w 396"/>
                <a:gd name="T21" fmla="*/ 64 h 1365"/>
                <a:gd name="T22" fmla="*/ 275 w 396"/>
                <a:gd name="T23" fmla="*/ 264 h 1365"/>
                <a:gd name="T24" fmla="*/ 275 w 396"/>
                <a:gd name="T25" fmla="*/ 469 h 1365"/>
                <a:gd name="T26" fmla="*/ 396 w 396"/>
                <a:gd name="T27" fmla="*/ 623 h 1365"/>
                <a:gd name="T28" fmla="*/ 396 w 396"/>
                <a:gd name="T29" fmla="*/ 742 h 1365"/>
                <a:gd name="T30" fmla="*/ 275 w 396"/>
                <a:gd name="T31" fmla="*/ 888 h 1365"/>
                <a:gd name="T32" fmla="*/ 275 w 396"/>
                <a:gd name="T33" fmla="*/ 1108 h 1365"/>
                <a:gd name="T34" fmla="*/ 208 w 396"/>
                <a:gd name="T35" fmla="*/ 1305 h 1365"/>
                <a:gd name="T36" fmla="*/ 0 w 396"/>
                <a:gd name="T37" fmla="*/ 1365 h 1365"/>
                <a:gd name="T38" fmla="*/ 0 w 396"/>
                <a:gd name="T39" fmla="*/ 124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1365">
                  <a:moveTo>
                    <a:pt x="0" y="1243"/>
                  </a:moveTo>
                  <a:cubicBezTo>
                    <a:pt x="45" y="1243"/>
                    <a:pt x="77" y="1231"/>
                    <a:pt x="96" y="1207"/>
                  </a:cubicBezTo>
                  <a:cubicBezTo>
                    <a:pt x="115" y="1183"/>
                    <a:pt x="124" y="1146"/>
                    <a:pt x="124" y="1094"/>
                  </a:cubicBezTo>
                  <a:cubicBezTo>
                    <a:pt x="124" y="888"/>
                    <a:pt x="124" y="888"/>
                    <a:pt x="124" y="888"/>
                  </a:cubicBezTo>
                  <a:cubicBezTo>
                    <a:pt x="124" y="776"/>
                    <a:pt x="163" y="708"/>
                    <a:pt x="240" y="683"/>
                  </a:cubicBezTo>
                  <a:cubicBezTo>
                    <a:pt x="240" y="680"/>
                    <a:pt x="240" y="680"/>
                    <a:pt x="240" y="680"/>
                  </a:cubicBezTo>
                  <a:cubicBezTo>
                    <a:pt x="163" y="652"/>
                    <a:pt x="124" y="582"/>
                    <a:pt x="124" y="471"/>
                  </a:cubicBezTo>
                  <a:cubicBezTo>
                    <a:pt x="124" y="264"/>
                    <a:pt x="124" y="264"/>
                    <a:pt x="124" y="264"/>
                  </a:cubicBezTo>
                  <a:cubicBezTo>
                    <a:pt x="124" y="169"/>
                    <a:pt x="83" y="122"/>
                    <a:pt x="0" y="122"/>
                  </a:cubicBezTo>
                  <a:cubicBezTo>
                    <a:pt x="0" y="0"/>
                    <a:pt x="0" y="0"/>
                    <a:pt x="0" y="0"/>
                  </a:cubicBezTo>
                  <a:cubicBezTo>
                    <a:pt x="93" y="0"/>
                    <a:pt x="162" y="21"/>
                    <a:pt x="207" y="64"/>
                  </a:cubicBezTo>
                  <a:cubicBezTo>
                    <a:pt x="252" y="107"/>
                    <a:pt x="275" y="174"/>
                    <a:pt x="275" y="264"/>
                  </a:cubicBezTo>
                  <a:cubicBezTo>
                    <a:pt x="275" y="469"/>
                    <a:pt x="275" y="469"/>
                    <a:pt x="275" y="469"/>
                  </a:cubicBezTo>
                  <a:cubicBezTo>
                    <a:pt x="275" y="572"/>
                    <a:pt x="315" y="623"/>
                    <a:pt x="396" y="623"/>
                  </a:cubicBezTo>
                  <a:cubicBezTo>
                    <a:pt x="396" y="742"/>
                    <a:pt x="396" y="742"/>
                    <a:pt x="396" y="742"/>
                  </a:cubicBezTo>
                  <a:cubicBezTo>
                    <a:pt x="315" y="742"/>
                    <a:pt x="275" y="791"/>
                    <a:pt x="275" y="888"/>
                  </a:cubicBezTo>
                  <a:cubicBezTo>
                    <a:pt x="275" y="1108"/>
                    <a:pt x="275" y="1108"/>
                    <a:pt x="275" y="1108"/>
                  </a:cubicBezTo>
                  <a:cubicBezTo>
                    <a:pt x="275" y="1199"/>
                    <a:pt x="253" y="1264"/>
                    <a:pt x="208" y="1305"/>
                  </a:cubicBezTo>
                  <a:cubicBezTo>
                    <a:pt x="164" y="1345"/>
                    <a:pt x="95" y="1365"/>
                    <a:pt x="0" y="1365"/>
                  </a:cubicBezTo>
                  <a:lnTo>
                    <a:pt x="0" y="124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6599822F-0F7F-467D-B89F-485387A2C345}"/>
              </a:ext>
            </a:extLst>
          </p:cNvPr>
          <p:cNvSpPr txBox="1"/>
          <p:nvPr/>
        </p:nvSpPr>
        <p:spPr>
          <a:xfrm>
            <a:off x="5312724" y="4748670"/>
            <a:ext cx="1510671" cy="45474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282828"/>
                    </a:gs>
                    <a:gs pos="100000">
                      <a:srgbClr val="282828"/>
                    </a:gs>
                  </a:gsLst>
                  <a:lin ang="5400000" scaled="1"/>
                </a:gradFill>
                <a:effectLst/>
                <a:uLnTx/>
                <a:uFillTx/>
                <a:latin typeface="Segoe UI Semibold"/>
                <a:ea typeface="+mn-ea"/>
                <a:cs typeface="+mn-cs"/>
              </a:rPr>
              <a:t>AMSI integration</a:t>
            </a:r>
          </a:p>
        </p:txBody>
      </p:sp>
      <p:sp>
        <p:nvSpPr>
          <p:cNvPr id="47" name="TextBox 46">
            <a:extLst>
              <a:ext uri="{FF2B5EF4-FFF2-40B4-BE49-F238E27FC236}">
                <a16:creationId xmlns:a16="http://schemas.microsoft.com/office/drawing/2014/main" id="{AE9D5EF6-6FC5-4129-9655-6C1007FE0F04}"/>
              </a:ext>
            </a:extLst>
          </p:cNvPr>
          <p:cNvSpPr txBox="1"/>
          <p:nvPr/>
        </p:nvSpPr>
        <p:spPr>
          <a:xfrm>
            <a:off x="5312724" y="4942477"/>
            <a:ext cx="1600200" cy="586314"/>
          </a:xfrm>
          <a:prstGeom prst="rect">
            <a:avLst/>
          </a:prstGeom>
          <a:noFill/>
        </p:spPr>
        <p:txBody>
          <a:bodyPr wrap="square" lIns="182880" tIns="146304" rIns="182880" bIns="146304" rtlCol="0" anchor="ctr"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Detects fileless and in-memory attacks</a:t>
            </a:r>
          </a:p>
        </p:txBody>
      </p:sp>
      <p:grpSp>
        <p:nvGrpSpPr>
          <p:cNvPr id="48" name="Group 47">
            <a:extLst>
              <a:ext uri="{FF2B5EF4-FFF2-40B4-BE49-F238E27FC236}">
                <a16:creationId xmlns:a16="http://schemas.microsoft.com/office/drawing/2014/main" id="{FBA076E4-F9BE-4774-A95C-472D466558A3}"/>
              </a:ext>
            </a:extLst>
          </p:cNvPr>
          <p:cNvGrpSpPr/>
          <p:nvPr/>
        </p:nvGrpSpPr>
        <p:grpSpPr>
          <a:xfrm>
            <a:off x="5538082" y="4545670"/>
            <a:ext cx="265844" cy="165525"/>
            <a:chOff x="9225792" y="4710056"/>
            <a:chExt cx="265844" cy="165525"/>
          </a:xfrm>
        </p:grpSpPr>
        <p:sp>
          <p:nvSpPr>
            <p:cNvPr id="49" name="Freeform 266">
              <a:extLst>
                <a:ext uri="{FF2B5EF4-FFF2-40B4-BE49-F238E27FC236}">
                  <a16:creationId xmlns:a16="http://schemas.microsoft.com/office/drawing/2014/main" id="{A90BC0DE-D5B9-4CC9-86E4-F5607E4AA1BB}"/>
                </a:ext>
              </a:extLst>
            </p:cNvPr>
            <p:cNvSpPr>
              <a:spLocks noEditPoints="1"/>
            </p:cNvSpPr>
            <p:nvPr/>
          </p:nvSpPr>
          <p:spPr bwMode="auto">
            <a:xfrm>
              <a:off x="9225792" y="4728113"/>
              <a:ext cx="264841" cy="147468"/>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tx1">
                <a:lumMod val="90000"/>
                <a:lumOff val="1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Rectangle 267">
              <a:extLst>
                <a:ext uri="{FF2B5EF4-FFF2-40B4-BE49-F238E27FC236}">
                  <a16:creationId xmlns:a16="http://schemas.microsoft.com/office/drawing/2014/main" id="{417BB760-3797-444A-9D2B-7EBD04E5715A}"/>
                </a:ext>
              </a:extLst>
            </p:cNvPr>
            <p:cNvSpPr>
              <a:spLocks noChangeArrowheads="1"/>
            </p:cNvSpPr>
            <p:nvPr/>
          </p:nvSpPr>
          <p:spPr bwMode="auto">
            <a:xfrm>
              <a:off x="9490633" y="4728113"/>
              <a:ext cx="1003" cy="1003"/>
            </a:xfrm>
            <a:prstGeom prst="rect">
              <a:avLst/>
            </a:prstGeom>
            <a:solidFill>
              <a:schemeClr val="tx1">
                <a:lumMod val="90000"/>
                <a:lumOff val="10000"/>
              </a:schemeClr>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1" name="Rectangle 268">
              <a:extLst>
                <a:ext uri="{FF2B5EF4-FFF2-40B4-BE49-F238E27FC236}">
                  <a16:creationId xmlns:a16="http://schemas.microsoft.com/office/drawing/2014/main" id="{9D0EC63F-2CCC-492E-88D1-FF19400A1C7B}"/>
                </a:ext>
              </a:extLst>
            </p:cNvPr>
            <p:cNvSpPr>
              <a:spLocks noChangeArrowheads="1"/>
            </p:cNvSpPr>
            <p:nvPr/>
          </p:nvSpPr>
          <p:spPr bwMode="auto">
            <a:xfrm>
              <a:off x="9225792" y="4728113"/>
              <a:ext cx="1003" cy="1003"/>
            </a:xfrm>
            <a:prstGeom prst="rect">
              <a:avLst/>
            </a:prstGeom>
            <a:solidFill>
              <a:schemeClr val="tx1">
                <a:lumMod val="90000"/>
                <a:lumOff val="10000"/>
              </a:schemeClr>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2" name="Freeform 269">
              <a:extLst>
                <a:ext uri="{FF2B5EF4-FFF2-40B4-BE49-F238E27FC236}">
                  <a16:creationId xmlns:a16="http://schemas.microsoft.com/office/drawing/2014/main" id="{F79D7B29-0501-4D64-AF06-5D78DED903CC}"/>
                </a:ext>
              </a:extLst>
            </p:cNvPr>
            <p:cNvSpPr>
              <a:spLocks/>
            </p:cNvSpPr>
            <p:nvPr/>
          </p:nvSpPr>
          <p:spPr bwMode="auto">
            <a:xfrm>
              <a:off x="9225792" y="4710056"/>
              <a:ext cx="264841" cy="66210"/>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tx1">
                <a:lumMod val="90000"/>
                <a:lumOff val="1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3" name="Freeform 270">
              <a:extLst>
                <a:ext uri="{FF2B5EF4-FFF2-40B4-BE49-F238E27FC236}">
                  <a16:creationId xmlns:a16="http://schemas.microsoft.com/office/drawing/2014/main" id="{F4EA8734-FE6C-40D9-8583-053E02B31567}"/>
                </a:ext>
              </a:extLst>
            </p:cNvPr>
            <p:cNvSpPr>
              <a:spLocks/>
            </p:cNvSpPr>
            <p:nvPr/>
          </p:nvSpPr>
          <p:spPr bwMode="auto">
            <a:xfrm>
              <a:off x="9258897" y="4809371"/>
              <a:ext cx="32102" cy="3210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chemeClr val="tx1">
                <a:lumMod val="10000"/>
                <a:lumOff val="9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41F17BE-D487-4929-B03B-4F43EF6A3D1E}"/>
              </a:ext>
            </a:extLst>
          </p:cNvPr>
          <p:cNvGrpSpPr/>
          <p:nvPr/>
        </p:nvGrpSpPr>
        <p:grpSpPr>
          <a:xfrm>
            <a:off x="10511565" y="4525249"/>
            <a:ext cx="279275" cy="206367"/>
            <a:chOff x="10612731" y="4689635"/>
            <a:chExt cx="279275" cy="206367"/>
          </a:xfrm>
        </p:grpSpPr>
        <p:sp>
          <p:nvSpPr>
            <p:cNvPr id="55" name="Freeform 177">
              <a:extLst>
                <a:ext uri="{FF2B5EF4-FFF2-40B4-BE49-F238E27FC236}">
                  <a16:creationId xmlns:a16="http://schemas.microsoft.com/office/drawing/2014/main" id="{67123ED1-CDAA-40B8-98C9-BFD6646CE654}"/>
                </a:ext>
              </a:extLst>
            </p:cNvPr>
            <p:cNvSpPr>
              <a:spLocks/>
            </p:cNvSpPr>
            <p:nvPr/>
          </p:nvSpPr>
          <p:spPr bwMode="auto">
            <a:xfrm>
              <a:off x="10712825" y="4832980"/>
              <a:ext cx="80322" cy="63022"/>
            </a:xfrm>
            <a:custGeom>
              <a:avLst/>
              <a:gdLst>
                <a:gd name="T0" fmla="*/ 5 w 104"/>
                <a:gd name="T1" fmla="*/ 0 h 82"/>
                <a:gd name="T2" fmla="*/ 5 w 104"/>
                <a:gd name="T3" fmla="*/ 0 h 82"/>
                <a:gd name="T4" fmla="*/ 0 w 104"/>
                <a:gd name="T5" fmla="*/ 82 h 82"/>
                <a:gd name="T6" fmla="*/ 104 w 104"/>
                <a:gd name="T7" fmla="*/ 82 h 82"/>
                <a:gd name="T8" fmla="*/ 99 w 104"/>
                <a:gd name="T9" fmla="*/ 0 h 82"/>
                <a:gd name="T10" fmla="*/ 5 w 104"/>
                <a:gd name="T11" fmla="*/ 0 h 82"/>
              </a:gdLst>
              <a:ahLst/>
              <a:cxnLst>
                <a:cxn ang="0">
                  <a:pos x="T0" y="T1"/>
                </a:cxn>
                <a:cxn ang="0">
                  <a:pos x="T2" y="T3"/>
                </a:cxn>
                <a:cxn ang="0">
                  <a:pos x="T4" y="T5"/>
                </a:cxn>
                <a:cxn ang="0">
                  <a:pos x="T6" y="T7"/>
                </a:cxn>
                <a:cxn ang="0">
                  <a:pos x="T8" y="T9"/>
                </a:cxn>
                <a:cxn ang="0">
                  <a:pos x="T10" y="T11"/>
                </a:cxn>
              </a:cxnLst>
              <a:rect l="0" t="0" r="r" b="b"/>
              <a:pathLst>
                <a:path w="104" h="82">
                  <a:moveTo>
                    <a:pt x="5" y="0"/>
                  </a:moveTo>
                  <a:lnTo>
                    <a:pt x="5" y="0"/>
                  </a:lnTo>
                  <a:lnTo>
                    <a:pt x="0" y="82"/>
                  </a:lnTo>
                  <a:lnTo>
                    <a:pt x="104" y="82"/>
                  </a:lnTo>
                  <a:lnTo>
                    <a:pt x="99" y="0"/>
                  </a:lnTo>
                  <a:lnTo>
                    <a:pt x="5" y="0"/>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78">
              <a:extLst>
                <a:ext uri="{FF2B5EF4-FFF2-40B4-BE49-F238E27FC236}">
                  <a16:creationId xmlns:a16="http://schemas.microsoft.com/office/drawing/2014/main" id="{94CF648F-C9DE-42AC-94E5-ADE9FA4F640B}"/>
                </a:ext>
              </a:extLst>
            </p:cNvPr>
            <p:cNvSpPr>
              <a:spLocks/>
            </p:cNvSpPr>
            <p:nvPr/>
          </p:nvSpPr>
          <p:spPr bwMode="auto">
            <a:xfrm>
              <a:off x="10647331" y="4689635"/>
              <a:ext cx="59315" cy="42015"/>
            </a:xfrm>
            <a:custGeom>
              <a:avLst/>
              <a:gdLst>
                <a:gd name="T0" fmla="*/ 0 w 78"/>
                <a:gd name="T1" fmla="*/ 55 h 55"/>
                <a:gd name="T2" fmla="*/ 0 w 78"/>
                <a:gd name="T3" fmla="*/ 55 h 55"/>
                <a:gd name="T4" fmla="*/ 74 w 78"/>
                <a:gd name="T5" fmla="*/ 55 h 55"/>
                <a:gd name="T6" fmla="*/ 78 w 78"/>
                <a:gd name="T7" fmla="*/ 0 h 55"/>
                <a:gd name="T8" fmla="*/ 12 w 78"/>
                <a:gd name="T9" fmla="*/ 0 h 55"/>
                <a:gd name="T10" fmla="*/ 0 w 78"/>
                <a:gd name="T11" fmla="*/ 55 h 55"/>
              </a:gdLst>
              <a:ahLst/>
              <a:cxnLst>
                <a:cxn ang="0">
                  <a:pos x="T0" y="T1"/>
                </a:cxn>
                <a:cxn ang="0">
                  <a:pos x="T2" y="T3"/>
                </a:cxn>
                <a:cxn ang="0">
                  <a:pos x="T4" y="T5"/>
                </a:cxn>
                <a:cxn ang="0">
                  <a:pos x="T6" y="T7"/>
                </a:cxn>
                <a:cxn ang="0">
                  <a:pos x="T8" y="T9"/>
                </a:cxn>
                <a:cxn ang="0">
                  <a:pos x="T10" y="T11"/>
                </a:cxn>
              </a:cxnLst>
              <a:rect l="0" t="0" r="r" b="b"/>
              <a:pathLst>
                <a:path w="78" h="55">
                  <a:moveTo>
                    <a:pt x="0" y="55"/>
                  </a:moveTo>
                  <a:lnTo>
                    <a:pt x="0" y="55"/>
                  </a:lnTo>
                  <a:lnTo>
                    <a:pt x="74" y="55"/>
                  </a:lnTo>
                  <a:lnTo>
                    <a:pt x="78" y="0"/>
                  </a:lnTo>
                  <a:lnTo>
                    <a:pt x="12" y="0"/>
                  </a:lnTo>
                  <a:lnTo>
                    <a:pt x="0" y="55"/>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79">
              <a:extLst>
                <a:ext uri="{FF2B5EF4-FFF2-40B4-BE49-F238E27FC236}">
                  <a16:creationId xmlns:a16="http://schemas.microsoft.com/office/drawing/2014/main" id="{0D8D6C2B-0B45-4E8B-9031-372A8CD138D9}"/>
                </a:ext>
              </a:extLst>
            </p:cNvPr>
            <p:cNvSpPr>
              <a:spLocks/>
            </p:cNvSpPr>
            <p:nvPr/>
          </p:nvSpPr>
          <p:spPr bwMode="auto">
            <a:xfrm>
              <a:off x="10612731" y="4832980"/>
              <a:ext cx="85265" cy="63022"/>
            </a:xfrm>
            <a:custGeom>
              <a:avLst/>
              <a:gdLst>
                <a:gd name="T0" fmla="*/ 0 w 110"/>
                <a:gd name="T1" fmla="*/ 82 h 82"/>
                <a:gd name="T2" fmla="*/ 0 w 110"/>
                <a:gd name="T3" fmla="*/ 82 h 82"/>
                <a:gd name="T4" fmla="*/ 104 w 110"/>
                <a:gd name="T5" fmla="*/ 82 h 82"/>
                <a:gd name="T6" fmla="*/ 110 w 110"/>
                <a:gd name="T7" fmla="*/ 0 h 82"/>
                <a:gd name="T8" fmla="*/ 17 w 110"/>
                <a:gd name="T9" fmla="*/ 0 h 82"/>
                <a:gd name="T10" fmla="*/ 0 w 110"/>
                <a:gd name="T11" fmla="*/ 82 h 82"/>
              </a:gdLst>
              <a:ahLst/>
              <a:cxnLst>
                <a:cxn ang="0">
                  <a:pos x="T0" y="T1"/>
                </a:cxn>
                <a:cxn ang="0">
                  <a:pos x="T2" y="T3"/>
                </a:cxn>
                <a:cxn ang="0">
                  <a:pos x="T4" y="T5"/>
                </a:cxn>
                <a:cxn ang="0">
                  <a:pos x="T6" y="T7"/>
                </a:cxn>
                <a:cxn ang="0">
                  <a:pos x="T8" y="T9"/>
                </a:cxn>
                <a:cxn ang="0">
                  <a:pos x="T10" y="T11"/>
                </a:cxn>
              </a:cxnLst>
              <a:rect l="0" t="0" r="r" b="b"/>
              <a:pathLst>
                <a:path w="110" h="82">
                  <a:moveTo>
                    <a:pt x="0" y="82"/>
                  </a:moveTo>
                  <a:lnTo>
                    <a:pt x="0" y="82"/>
                  </a:lnTo>
                  <a:lnTo>
                    <a:pt x="104" y="82"/>
                  </a:lnTo>
                  <a:lnTo>
                    <a:pt x="110" y="0"/>
                  </a:lnTo>
                  <a:lnTo>
                    <a:pt x="17" y="0"/>
                  </a:lnTo>
                  <a:lnTo>
                    <a:pt x="0" y="82"/>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80">
              <a:extLst>
                <a:ext uri="{FF2B5EF4-FFF2-40B4-BE49-F238E27FC236}">
                  <a16:creationId xmlns:a16="http://schemas.microsoft.com/office/drawing/2014/main" id="{B2F6B726-EBD3-44FB-BFA6-1D09FB78146E}"/>
                </a:ext>
              </a:extLst>
            </p:cNvPr>
            <p:cNvSpPr>
              <a:spLocks/>
            </p:cNvSpPr>
            <p:nvPr/>
          </p:nvSpPr>
          <p:spPr bwMode="auto">
            <a:xfrm>
              <a:off x="10807976" y="4832980"/>
              <a:ext cx="84030" cy="63022"/>
            </a:xfrm>
            <a:custGeom>
              <a:avLst/>
              <a:gdLst>
                <a:gd name="T0" fmla="*/ 93 w 110"/>
                <a:gd name="T1" fmla="*/ 0 h 82"/>
                <a:gd name="T2" fmla="*/ 93 w 110"/>
                <a:gd name="T3" fmla="*/ 0 h 82"/>
                <a:gd name="T4" fmla="*/ 0 w 110"/>
                <a:gd name="T5" fmla="*/ 0 h 82"/>
                <a:gd name="T6" fmla="*/ 6 w 110"/>
                <a:gd name="T7" fmla="*/ 82 h 82"/>
                <a:gd name="T8" fmla="*/ 110 w 110"/>
                <a:gd name="T9" fmla="*/ 82 h 82"/>
                <a:gd name="T10" fmla="*/ 93 w 110"/>
                <a:gd name="T11" fmla="*/ 0 h 82"/>
              </a:gdLst>
              <a:ahLst/>
              <a:cxnLst>
                <a:cxn ang="0">
                  <a:pos x="T0" y="T1"/>
                </a:cxn>
                <a:cxn ang="0">
                  <a:pos x="T2" y="T3"/>
                </a:cxn>
                <a:cxn ang="0">
                  <a:pos x="T4" y="T5"/>
                </a:cxn>
                <a:cxn ang="0">
                  <a:pos x="T6" y="T7"/>
                </a:cxn>
                <a:cxn ang="0">
                  <a:pos x="T8" y="T9"/>
                </a:cxn>
                <a:cxn ang="0">
                  <a:pos x="T10" y="T11"/>
                </a:cxn>
              </a:cxnLst>
              <a:rect l="0" t="0" r="r" b="b"/>
              <a:pathLst>
                <a:path w="110" h="82">
                  <a:moveTo>
                    <a:pt x="93" y="0"/>
                  </a:moveTo>
                  <a:lnTo>
                    <a:pt x="93" y="0"/>
                  </a:lnTo>
                  <a:lnTo>
                    <a:pt x="0" y="0"/>
                  </a:lnTo>
                  <a:lnTo>
                    <a:pt x="6" y="82"/>
                  </a:lnTo>
                  <a:lnTo>
                    <a:pt x="110" y="82"/>
                  </a:lnTo>
                  <a:lnTo>
                    <a:pt x="93" y="0"/>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181">
              <a:extLst>
                <a:ext uri="{FF2B5EF4-FFF2-40B4-BE49-F238E27FC236}">
                  <a16:creationId xmlns:a16="http://schemas.microsoft.com/office/drawing/2014/main" id="{E793334B-33F3-4BA2-84F1-F85F69499500}"/>
                </a:ext>
              </a:extLst>
            </p:cNvPr>
            <p:cNvSpPr>
              <a:spLocks/>
            </p:cNvSpPr>
            <p:nvPr/>
          </p:nvSpPr>
          <p:spPr bwMode="auto">
            <a:xfrm>
              <a:off x="10630031" y="4751422"/>
              <a:ext cx="71672" cy="61787"/>
            </a:xfrm>
            <a:custGeom>
              <a:avLst/>
              <a:gdLst>
                <a:gd name="T0" fmla="*/ 0 w 94"/>
                <a:gd name="T1" fmla="*/ 81 h 81"/>
                <a:gd name="T2" fmla="*/ 0 w 94"/>
                <a:gd name="T3" fmla="*/ 81 h 81"/>
                <a:gd name="T4" fmla="*/ 89 w 94"/>
                <a:gd name="T5" fmla="*/ 81 h 81"/>
                <a:gd name="T6" fmla="*/ 94 w 94"/>
                <a:gd name="T7" fmla="*/ 0 h 81"/>
                <a:gd name="T8" fmla="*/ 17 w 94"/>
                <a:gd name="T9" fmla="*/ 0 h 81"/>
                <a:gd name="T10" fmla="*/ 0 w 94"/>
                <a:gd name="T11" fmla="*/ 81 h 81"/>
              </a:gdLst>
              <a:ahLst/>
              <a:cxnLst>
                <a:cxn ang="0">
                  <a:pos x="T0" y="T1"/>
                </a:cxn>
                <a:cxn ang="0">
                  <a:pos x="T2" y="T3"/>
                </a:cxn>
                <a:cxn ang="0">
                  <a:pos x="T4" y="T5"/>
                </a:cxn>
                <a:cxn ang="0">
                  <a:pos x="T6" y="T7"/>
                </a:cxn>
                <a:cxn ang="0">
                  <a:pos x="T8" y="T9"/>
                </a:cxn>
                <a:cxn ang="0">
                  <a:pos x="T10" y="T11"/>
                </a:cxn>
              </a:cxnLst>
              <a:rect l="0" t="0" r="r" b="b"/>
              <a:pathLst>
                <a:path w="94" h="81">
                  <a:moveTo>
                    <a:pt x="0" y="81"/>
                  </a:moveTo>
                  <a:lnTo>
                    <a:pt x="0" y="81"/>
                  </a:lnTo>
                  <a:lnTo>
                    <a:pt x="89" y="81"/>
                  </a:lnTo>
                  <a:lnTo>
                    <a:pt x="94" y="0"/>
                  </a:lnTo>
                  <a:lnTo>
                    <a:pt x="17" y="0"/>
                  </a:lnTo>
                  <a:lnTo>
                    <a:pt x="0" y="8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latin typeface="Segoe UI"/>
              </a:endParaRPr>
            </a:p>
          </p:txBody>
        </p:sp>
        <p:sp>
          <p:nvSpPr>
            <p:cNvPr id="60" name="Freeform 182">
              <a:extLst>
                <a:ext uri="{FF2B5EF4-FFF2-40B4-BE49-F238E27FC236}">
                  <a16:creationId xmlns:a16="http://schemas.microsoft.com/office/drawing/2014/main" id="{0A719787-0ADF-4247-9431-48EB10EEB0A4}"/>
                </a:ext>
              </a:extLst>
            </p:cNvPr>
            <p:cNvSpPr>
              <a:spLocks/>
            </p:cNvSpPr>
            <p:nvPr/>
          </p:nvSpPr>
          <p:spPr bwMode="auto">
            <a:xfrm>
              <a:off x="10723947" y="4689635"/>
              <a:ext cx="58079" cy="42015"/>
            </a:xfrm>
            <a:custGeom>
              <a:avLst/>
              <a:gdLst>
                <a:gd name="T0" fmla="*/ 73 w 76"/>
                <a:gd name="T1" fmla="*/ 0 h 55"/>
                <a:gd name="T2" fmla="*/ 73 w 76"/>
                <a:gd name="T3" fmla="*/ 0 h 55"/>
                <a:gd name="T4" fmla="*/ 3 w 76"/>
                <a:gd name="T5" fmla="*/ 0 h 55"/>
                <a:gd name="T6" fmla="*/ 0 w 76"/>
                <a:gd name="T7" fmla="*/ 55 h 55"/>
                <a:gd name="T8" fmla="*/ 76 w 76"/>
                <a:gd name="T9" fmla="*/ 55 h 55"/>
                <a:gd name="T10" fmla="*/ 73 w 76"/>
                <a:gd name="T11" fmla="*/ 0 h 55"/>
              </a:gdLst>
              <a:ahLst/>
              <a:cxnLst>
                <a:cxn ang="0">
                  <a:pos x="T0" y="T1"/>
                </a:cxn>
                <a:cxn ang="0">
                  <a:pos x="T2" y="T3"/>
                </a:cxn>
                <a:cxn ang="0">
                  <a:pos x="T4" y="T5"/>
                </a:cxn>
                <a:cxn ang="0">
                  <a:pos x="T6" y="T7"/>
                </a:cxn>
                <a:cxn ang="0">
                  <a:pos x="T8" y="T9"/>
                </a:cxn>
                <a:cxn ang="0">
                  <a:pos x="T10" y="T11"/>
                </a:cxn>
              </a:cxnLst>
              <a:rect l="0" t="0" r="r" b="b"/>
              <a:pathLst>
                <a:path w="76" h="55">
                  <a:moveTo>
                    <a:pt x="73" y="0"/>
                  </a:moveTo>
                  <a:lnTo>
                    <a:pt x="73" y="0"/>
                  </a:lnTo>
                  <a:lnTo>
                    <a:pt x="3" y="0"/>
                  </a:lnTo>
                  <a:lnTo>
                    <a:pt x="0" y="55"/>
                  </a:lnTo>
                  <a:lnTo>
                    <a:pt x="76" y="55"/>
                  </a:lnTo>
                  <a:lnTo>
                    <a:pt x="73" y="0"/>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1" name="Freeform 183">
              <a:extLst>
                <a:ext uri="{FF2B5EF4-FFF2-40B4-BE49-F238E27FC236}">
                  <a16:creationId xmlns:a16="http://schemas.microsoft.com/office/drawing/2014/main" id="{A4977CE5-C61A-41DE-9899-A61379217E66}"/>
                </a:ext>
              </a:extLst>
            </p:cNvPr>
            <p:cNvSpPr>
              <a:spLocks/>
            </p:cNvSpPr>
            <p:nvPr/>
          </p:nvSpPr>
          <p:spPr bwMode="auto">
            <a:xfrm>
              <a:off x="10803033" y="4751422"/>
              <a:ext cx="72908" cy="61787"/>
            </a:xfrm>
            <a:custGeom>
              <a:avLst/>
              <a:gdLst>
                <a:gd name="T0" fmla="*/ 78 w 95"/>
                <a:gd name="T1" fmla="*/ 0 h 81"/>
                <a:gd name="T2" fmla="*/ 78 w 95"/>
                <a:gd name="T3" fmla="*/ 0 h 81"/>
                <a:gd name="T4" fmla="*/ 0 w 95"/>
                <a:gd name="T5" fmla="*/ 0 h 81"/>
                <a:gd name="T6" fmla="*/ 6 w 95"/>
                <a:gd name="T7" fmla="*/ 81 h 81"/>
                <a:gd name="T8" fmla="*/ 95 w 95"/>
                <a:gd name="T9" fmla="*/ 81 h 81"/>
                <a:gd name="T10" fmla="*/ 78 w 95"/>
                <a:gd name="T11" fmla="*/ 0 h 81"/>
              </a:gdLst>
              <a:ahLst/>
              <a:cxnLst>
                <a:cxn ang="0">
                  <a:pos x="T0" y="T1"/>
                </a:cxn>
                <a:cxn ang="0">
                  <a:pos x="T2" y="T3"/>
                </a:cxn>
                <a:cxn ang="0">
                  <a:pos x="T4" y="T5"/>
                </a:cxn>
                <a:cxn ang="0">
                  <a:pos x="T6" y="T7"/>
                </a:cxn>
                <a:cxn ang="0">
                  <a:pos x="T8" y="T9"/>
                </a:cxn>
                <a:cxn ang="0">
                  <a:pos x="T10" y="T11"/>
                </a:cxn>
              </a:cxnLst>
              <a:rect l="0" t="0" r="r" b="b"/>
              <a:pathLst>
                <a:path w="95" h="81">
                  <a:moveTo>
                    <a:pt x="78" y="0"/>
                  </a:moveTo>
                  <a:lnTo>
                    <a:pt x="78" y="0"/>
                  </a:lnTo>
                  <a:lnTo>
                    <a:pt x="0" y="0"/>
                  </a:lnTo>
                  <a:lnTo>
                    <a:pt x="6" y="81"/>
                  </a:lnTo>
                  <a:lnTo>
                    <a:pt x="95" y="81"/>
                  </a:lnTo>
                  <a:lnTo>
                    <a:pt x="78" y="0"/>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2" name="Freeform 184">
              <a:extLst>
                <a:ext uri="{FF2B5EF4-FFF2-40B4-BE49-F238E27FC236}">
                  <a16:creationId xmlns:a16="http://schemas.microsoft.com/office/drawing/2014/main" id="{8B53F722-71A2-4D8C-B1F6-E33BFD7A0555}"/>
                </a:ext>
              </a:extLst>
            </p:cNvPr>
            <p:cNvSpPr>
              <a:spLocks/>
            </p:cNvSpPr>
            <p:nvPr/>
          </p:nvSpPr>
          <p:spPr bwMode="auto">
            <a:xfrm>
              <a:off x="10717768" y="4751422"/>
              <a:ext cx="69201" cy="61787"/>
            </a:xfrm>
            <a:custGeom>
              <a:avLst/>
              <a:gdLst>
                <a:gd name="T0" fmla="*/ 86 w 91"/>
                <a:gd name="T1" fmla="*/ 0 h 81"/>
                <a:gd name="T2" fmla="*/ 86 w 91"/>
                <a:gd name="T3" fmla="*/ 0 h 81"/>
                <a:gd name="T4" fmla="*/ 6 w 91"/>
                <a:gd name="T5" fmla="*/ 0 h 81"/>
                <a:gd name="T6" fmla="*/ 0 w 91"/>
                <a:gd name="T7" fmla="*/ 81 h 81"/>
                <a:gd name="T8" fmla="*/ 91 w 91"/>
                <a:gd name="T9" fmla="*/ 81 h 81"/>
                <a:gd name="T10" fmla="*/ 86 w 91"/>
                <a:gd name="T11" fmla="*/ 0 h 81"/>
              </a:gdLst>
              <a:ahLst/>
              <a:cxnLst>
                <a:cxn ang="0">
                  <a:pos x="T0" y="T1"/>
                </a:cxn>
                <a:cxn ang="0">
                  <a:pos x="T2" y="T3"/>
                </a:cxn>
                <a:cxn ang="0">
                  <a:pos x="T4" y="T5"/>
                </a:cxn>
                <a:cxn ang="0">
                  <a:pos x="T6" y="T7"/>
                </a:cxn>
                <a:cxn ang="0">
                  <a:pos x="T8" y="T9"/>
                </a:cxn>
                <a:cxn ang="0">
                  <a:pos x="T10" y="T11"/>
                </a:cxn>
              </a:cxnLst>
              <a:rect l="0" t="0" r="r" b="b"/>
              <a:pathLst>
                <a:path w="91" h="81">
                  <a:moveTo>
                    <a:pt x="86" y="0"/>
                  </a:moveTo>
                  <a:lnTo>
                    <a:pt x="86" y="0"/>
                  </a:lnTo>
                  <a:lnTo>
                    <a:pt x="6" y="0"/>
                  </a:lnTo>
                  <a:lnTo>
                    <a:pt x="0" y="81"/>
                  </a:lnTo>
                  <a:lnTo>
                    <a:pt x="91" y="81"/>
                  </a:lnTo>
                  <a:lnTo>
                    <a:pt x="86" y="0"/>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3" name="Freeform 185">
              <a:extLst>
                <a:ext uri="{FF2B5EF4-FFF2-40B4-BE49-F238E27FC236}">
                  <a16:creationId xmlns:a16="http://schemas.microsoft.com/office/drawing/2014/main" id="{A2AE3330-4B97-47CE-AACF-4F088E3E4B04}"/>
                </a:ext>
              </a:extLst>
            </p:cNvPr>
            <p:cNvSpPr>
              <a:spLocks/>
            </p:cNvSpPr>
            <p:nvPr/>
          </p:nvSpPr>
          <p:spPr bwMode="auto">
            <a:xfrm>
              <a:off x="10798091" y="4689635"/>
              <a:ext cx="59315" cy="42015"/>
            </a:xfrm>
            <a:custGeom>
              <a:avLst/>
              <a:gdLst>
                <a:gd name="T0" fmla="*/ 66 w 77"/>
                <a:gd name="T1" fmla="*/ 0 h 55"/>
                <a:gd name="T2" fmla="*/ 66 w 77"/>
                <a:gd name="T3" fmla="*/ 0 h 55"/>
                <a:gd name="T4" fmla="*/ 0 w 77"/>
                <a:gd name="T5" fmla="*/ 0 h 55"/>
                <a:gd name="T6" fmla="*/ 4 w 77"/>
                <a:gd name="T7" fmla="*/ 55 h 55"/>
                <a:gd name="T8" fmla="*/ 77 w 77"/>
                <a:gd name="T9" fmla="*/ 55 h 55"/>
                <a:gd name="T10" fmla="*/ 66 w 77"/>
                <a:gd name="T11" fmla="*/ 0 h 55"/>
              </a:gdLst>
              <a:ahLst/>
              <a:cxnLst>
                <a:cxn ang="0">
                  <a:pos x="T0" y="T1"/>
                </a:cxn>
                <a:cxn ang="0">
                  <a:pos x="T2" y="T3"/>
                </a:cxn>
                <a:cxn ang="0">
                  <a:pos x="T4" y="T5"/>
                </a:cxn>
                <a:cxn ang="0">
                  <a:pos x="T6" y="T7"/>
                </a:cxn>
                <a:cxn ang="0">
                  <a:pos x="T8" y="T9"/>
                </a:cxn>
                <a:cxn ang="0">
                  <a:pos x="T10" y="T11"/>
                </a:cxn>
              </a:cxnLst>
              <a:rect l="0" t="0" r="r" b="b"/>
              <a:pathLst>
                <a:path w="77" h="55">
                  <a:moveTo>
                    <a:pt x="66" y="0"/>
                  </a:moveTo>
                  <a:lnTo>
                    <a:pt x="66" y="0"/>
                  </a:lnTo>
                  <a:lnTo>
                    <a:pt x="0" y="0"/>
                  </a:lnTo>
                  <a:lnTo>
                    <a:pt x="4" y="55"/>
                  </a:lnTo>
                  <a:lnTo>
                    <a:pt x="77" y="55"/>
                  </a:lnTo>
                  <a:lnTo>
                    <a:pt x="66" y="0"/>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9D3CBACE-D9C4-4065-9286-3CDC15166C44}"/>
              </a:ext>
            </a:extLst>
          </p:cNvPr>
          <p:cNvSpPr txBox="1"/>
          <p:nvPr/>
        </p:nvSpPr>
        <p:spPr>
          <a:xfrm>
            <a:off x="10315862" y="4748670"/>
            <a:ext cx="1121141" cy="61401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282828"/>
                    </a:gs>
                    <a:gs pos="100000">
                      <a:srgbClr val="282828"/>
                    </a:gs>
                  </a:gsLst>
                  <a:lin ang="5400000" scaled="1"/>
                </a:gradFill>
                <a:effectLst/>
                <a:uLnTx/>
                <a:uFillTx/>
                <a:latin typeface="Segoe UI Semibold"/>
                <a:ea typeface="+mn-ea"/>
                <a:cs typeface="+mn-cs"/>
              </a:rPr>
              <a:t>Network </a:t>
            </a:r>
            <a:br>
              <a:rPr kumimoji="0" lang="en-US" sz="1150" b="0" i="0" u="none" strike="noStrike" kern="1200" cap="none" spc="0" normalizeH="0" baseline="0" noProof="0">
                <a:ln>
                  <a:noFill/>
                </a:ln>
                <a:gradFill>
                  <a:gsLst>
                    <a:gs pos="0">
                      <a:srgbClr val="282828"/>
                    </a:gs>
                    <a:gs pos="100000">
                      <a:srgbClr val="282828"/>
                    </a:gs>
                  </a:gsLst>
                  <a:lin ang="5400000" scaled="1"/>
                </a:gradFill>
                <a:effectLst/>
                <a:uLnTx/>
                <a:uFillTx/>
                <a:latin typeface="Segoe UI Semibold"/>
                <a:ea typeface="+mn-ea"/>
                <a:cs typeface="+mn-cs"/>
              </a:rPr>
            </a:br>
            <a:r>
              <a:rPr kumimoji="0" lang="en-US" sz="1150" b="0" i="0" u="none" strike="noStrike" kern="1200" cap="none" spc="0" normalizeH="0" baseline="0" noProof="0">
                <a:ln>
                  <a:noFill/>
                </a:ln>
                <a:gradFill>
                  <a:gsLst>
                    <a:gs pos="0">
                      <a:srgbClr val="282828"/>
                    </a:gs>
                    <a:gs pos="100000">
                      <a:srgbClr val="282828"/>
                    </a:gs>
                  </a:gsLst>
                  <a:lin ang="5400000" scaled="1"/>
                </a:gradFill>
                <a:effectLst/>
                <a:uLnTx/>
                <a:uFillTx/>
                <a:latin typeface="Segoe UI Semibold"/>
                <a:ea typeface="+mn-ea"/>
                <a:cs typeface="+mn-cs"/>
              </a:rPr>
              <a:t>monitoring</a:t>
            </a:r>
          </a:p>
        </p:txBody>
      </p:sp>
      <p:sp>
        <p:nvSpPr>
          <p:cNvPr id="65" name="TextBox 64">
            <a:extLst>
              <a:ext uri="{FF2B5EF4-FFF2-40B4-BE49-F238E27FC236}">
                <a16:creationId xmlns:a16="http://schemas.microsoft.com/office/drawing/2014/main" id="{7C97957F-D4E8-4578-990E-1C3696785A7F}"/>
              </a:ext>
            </a:extLst>
          </p:cNvPr>
          <p:cNvSpPr txBox="1"/>
          <p:nvPr/>
        </p:nvSpPr>
        <p:spPr>
          <a:xfrm>
            <a:off x="10315862" y="5094873"/>
            <a:ext cx="1600200" cy="586314"/>
          </a:xfrm>
          <a:prstGeom prst="rect">
            <a:avLst/>
          </a:prstGeom>
          <a:noFill/>
        </p:spPr>
        <p:txBody>
          <a:bodyPr wrap="square" lIns="182880" tIns="146304" rIns="182880" bIns="146304" rtlCol="0" anchor="ctr"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Catches malicious network activities </a:t>
            </a:r>
          </a:p>
        </p:txBody>
      </p:sp>
      <p:grpSp>
        <p:nvGrpSpPr>
          <p:cNvPr id="66" name="Group 65">
            <a:extLst>
              <a:ext uri="{FF2B5EF4-FFF2-40B4-BE49-F238E27FC236}">
                <a16:creationId xmlns:a16="http://schemas.microsoft.com/office/drawing/2014/main" id="{9B7BCB7A-CE79-4FB9-8742-9C71E911B9FC}"/>
              </a:ext>
            </a:extLst>
          </p:cNvPr>
          <p:cNvGrpSpPr/>
          <p:nvPr/>
        </p:nvGrpSpPr>
        <p:grpSpPr>
          <a:xfrm>
            <a:off x="3930041" y="4502495"/>
            <a:ext cx="273466" cy="251875"/>
            <a:chOff x="6342754" y="4666881"/>
            <a:chExt cx="273466" cy="251875"/>
          </a:xfrm>
        </p:grpSpPr>
        <p:sp>
          <p:nvSpPr>
            <p:cNvPr id="67" name="Freeform 966">
              <a:extLst>
                <a:ext uri="{FF2B5EF4-FFF2-40B4-BE49-F238E27FC236}">
                  <a16:creationId xmlns:a16="http://schemas.microsoft.com/office/drawing/2014/main" id="{3017F168-E364-47D6-AA7F-1FCC5ABC5E56}"/>
                </a:ext>
              </a:extLst>
            </p:cNvPr>
            <p:cNvSpPr>
              <a:spLocks/>
            </p:cNvSpPr>
            <p:nvPr/>
          </p:nvSpPr>
          <p:spPr bwMode="auto">
            <a:xfrm>
              <a:off x="6342754" y="4666881"/>
              <a:ext cx="241082" cy="161920"/>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Rectangle 1007">
              <a:extLst>
                <a:ext uri="{FF2B5EF4-FFF2-40B4-BE49-F238E27FC236}">
                  <a16:creationId xmlns:a16="http://schemas.microsoft.com/office/drawing/2014/main" id="{46A52D01-32F9-4AFC-9047-2F8BA03B8CF1}"/>
                </a:ext>
              </a:extLst>
            </p:cNvPr>
            <p:cNvSpPr>
              <a:spLocks noChangeArrowheads="1"/>
            </p:cNvSpPr>
            <p:nvPr/>
          </p:nvSpPr>
          <p:spPr bwMode="auto">
            <a:xfrm>
              <a:off x="6389532" y="4756835"/>
              <a:ext cx="21589" cy="46778"/>
            </a:xfrm>
            <a:prstGeom prst="rect">
              <a:avLst/>
            </a:prstGeom>
            <a:solidFill>
              <a:schemeClr val="tx1">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Rectangle 1008">
              <a:extLst>
                <a:ext uri="{FF2B5EF4-FFF2-40B4-BE49-F238E27FC236}">
                  <a16:creationId xmlns:a16="http://schemas.microsoft.com/office/drawing/2014/main" id="{61F34900-CB94-47E2-84E1-E6B0FF96ADB9}"/>
                </a:ext>
              </a:extLst>
            </p:cNvPr>
            <p:cNvSpPr>
              <a:spLocks noChangeArrowheads="1"/>
            </p:cNvSpPr>
            <p:nvPr/>
          </p:nvSpPr>
          <p:spPr bwMode="auto">
            <a:xfrm>
              <a:off x="6432710" y="4688471"/>
              <a:ext cx="25188" cy="115143"/>
            </a:xfrm>
            <a:prstGeom prst="rect">
              <a:avLst/>
            </a:prstGeom>
            <a:solidFill>
              <a:schemeClr val="tx1">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0" name="Freeform 1061">
              <a:extLst>
                <a:ext uri="{FF2B5EF4-FFF2-40B4-BE49-F238E27FC236}">
                  <a16:creationId xmlns:a16="http://schemas.microsoft.com/office/drawing/2014/main" id="{EF1E605D-ABD0-44B8-9E9B-EEA34DA96666}"/>
                </a:ext>
              </a:extLst>
            </p:cNvPr>
            <p:cNvSpPr>
              <a:spLocks noEditPoints="1"/>
            </p:cNvSpPr>
            <p:nvPr/>
          </p:nvSpPr>
          <p:spPr bwMode="auto">
            <a:xfrm>
              <a:off x="6447103" y="4746042"/>
              <a:ext cx="169117" cy="172714"/>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Freeform 1091">
              <a:extLst>
                <a:ext uri="{FF2B5EF4-FFF2-40B4-BE49-F238E27FC236}">
                  <a16:creationId xmlns:a16="http://schemas.microsoft.com/office/drawing/2014/main" id="{5C17E8EB-05E2-47D9-8689-C7007B414E10}"/>
                </a:ext>
              </a:extLst>
            </p:cNvPr>
            <p:cNvSpPr>
              <a:spLocks/>
            </p:cNvSpPr>
            <p:nvPr/>
          </p:nvSpPr>
          <p:spPr bwMode="auto">
            <a:xfrm>
              <a:off x="6479486" y="4713657"/>
              <a:ext cx="21589" cy="53974"/>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72" name="TextBox 71">
            <a:extLst>
              <a:ext uri="{FF2B5EF4-FFF2-40B4-BE49-F238E27FC236}">
                <a16:creationId xmlns:a16="http://schemas.microsoft.com/office/drawing/2014/main" id="{915602CB-1897-4888-9672-18FB672582FB}"/>
              </a:ext>
            </a:extLst>
          </p:cNvPr>
          <p:cNvSpPr txBox="1"/>
          <p:nvPr/>
        </p:nvSpPr>
        <p:spPr>
          <a:xfrm>
            <a:off x="3684385" y="4748670"/>
            <a:ext cx="1608454" cy="45474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282828"/>
                    </a:gs>
                    <a:gs pos="100000">
                      <a:srgbClr val="282828"/>
                    </a:gs>
                  </a:gsLst>
                  <a:lin ang="5400000" scaled="1"/>
                </a:gradFill>
                <a:effectLst/>
                <a:uLnTx/>
                <a:uFillTx/>
                <a:latin typeface="Segoe UI Semibold"/>
                <a:ea typeface="+mn-ea"/>
                <a:cs typeface="+mn-cs"/>
              </a:rPr>
              <a:t>Memory scanning </a:t>
            </a:r>
          </a:p>
        </p:txBody>
      </p:sp>
      <p:sp>
        <p:nvSpPr>
          <p:cNvPr id="73" name="TextBox 72">
            <a:extLst>
              <a:ext uri="{FF2B5EF4-FFF2-40B4-BE49-F238E27FC236}">
                <a16:creationId xmlns:a16="http://schemas.microsoft.com/office/drawing/2014/main" id="{EAEF1185-E74E-4AC7-915A-23891D8F68A0}"/>
              </a:ext>
            </a:extLst>
          </p:cNvPr>
          <p:cNvSpPr txBox="1"/>
          <p:nvPr/>
        </p:nvSpPr>
        <p:spPr>
          <a:xfrm>
            <a:off x="3684385" y="4942477"/>
            <a:ext cx="1842368" cy="586314"/>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Detects malicious code running in memory</a:t>
            </a:r>
          </a:p>
        </p:txBody>
      </p:sp>
      <p:sp>
        <p:nvSpPr>
          <p:cNvPr id="74" name="TextBox 73">
            <a:extLst>
              <a:ext uri="{FF2B5EF4-FFF2-40B4-BE49-F238E27FC236}">
                <a16:creationId xmlns:a16="http://schemas.microsoft.com/office/drawing/2014/main" id="{253F449A-F50D-4DD3-87BC-33F2B0E9F625}"/>
              </a:ext>
            </a:extLst>
          </p:cNvPr>
          <p:cNvSpPr txBox="1"/>
          <p:nvPr/>
        </p:nvSpPr>
        <p:spPr>
          <a:xfrm>
            <a:off x="7041284" y="4942477"/>
            <a:ext cx="1865060" cy="877163"/>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Catches malware variants or new strains with similar characteristics  </a:t>
            </a:r>
          </a:p>
        </p:txBody>
      </p:sp>
      <p:grpSp>
        <p:nvGrpSpPr>
          <p:cNvPr id="75" name="Group 74">
            <a:extLst>
              <a:ext uri="{FF2B5EF4-FFF2-40B4-BE49-F238E27FC236}">
                <a16:creationId xmlns:a16="http://schemas.microsoft.com/office/drawing/2014/main" id="{6036801C-E50E-4321-8D7E-72465152C738}"/>
              </a:ext>
            </a:extLst>
          </p:cNvPr>
          <p:cNvGrpSpPr/>
          <p:nvPr/>
        </p:nvGrpSpPr>
        <p:grpSpPr>
          <a:xfrm>
            <a:off x="7313593" y="4506760"/>
            <a:ext cx="280854" cy="243344"/>
            <a:chOff x="975177" y="4671146"/>
            <a:chExt cx="280854" cy="243344"/>
          </a:xfrm>
        </p:grpSpPr>
        <p:sp>
          <p:nvSpPr>
            <p:cNvPr id="76" name="Rectangle 5">
              <a:extLst>
                <a:ext uri="{FF2B5EF4-FFF2-40B4-BE49-F238E27FC236}">
                  <a16:creationId xmlns:a16="http://schemas.microsoft.com/office/drawing/2014/main" id="{3CCD8A32-869B-4E81-AF54-E6B2FB7144DA}"/>
                </a:ext>
              </a:extLst>
            </p:cNvPr>
            <p:cNvSpPr>
              <a:spLocks noChangeArrowheads="1"/>
            </p:cNvSpPr>
            <p:nvPr/>
          </p:nvSpPr>
          <p:spPr bwMode="auto">
            <a:xfrm>
              <a:off x="975177" y="4826963"/>
              <a:ext cx="87526" cy="8752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7" name="Freeform 6">
              <a:extLst>
                <a:ext uri="{FF2B5EF4-FFF2-40B4-BE49-F238E27FC236}">
                  <a16:creationId xmlns:a16="http://schemas.microsoft.com/office/drawing/2014/main" id="{D794B7EB-6566-4F8D-A29F-69C503972E27}"/>
                </a:ext>
              </a:extLst>
            </p:cNvPr>
            <p:cNvSpPr>
              <a:spLocks/>
            </p:cNvSpPr>
            <p:nvPr/>
          </p:nvSpPr>
          <p:spPr bwMode="auto">
            <a:xfrm>
              <a:off x="1070398" y="4737512"/>
              <a:ext cx="87526" cy="87527"/>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8" name="Freeform 7">
              <a:extLst>
                <a:ext uri="{FF2B5EF4-FFF2-40B4-BE49-F238E27FC236}">
                  <a16:creationId xmlns:a16="http://schemas.microsoft.com/office/drawing/2014/main" id="{733F4954-70CE-457A-A345-EB4E51DA6ED9}"/>
                </a:ext>
              </a:extLst>
            </p:cNvPr>
            <p:cNvSpPr>
              <a:spLocks/>
            </p:cNvSpPr>
            <p:nvPr/>
          </p:nvSpPr>
          <p:spPr bwMode="auto">
            <a:xfrm>
              <a:off x="1168505" y="4671146"/>
              <a:ext cx="87526" cy="86565"/>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328444F3-578A-4CA7-A184-9DEDE6B02CC0}"/>
              </a:ext>
            </a:extLst>
          </p:cNvPr>
          <p:cNvSpPr txBox="1"/>
          <p:nvPr/>
        </p:nvSpPr>
        <p:spPr>
          <a:xfrm>
            <a:off x="7041284" y="4748670"/>
            <a:ext cx="1024961" cy="45474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282828"/>
                    </a:gs>
                    <a:gs pos="100000">
                      <a:srgbClr val="282828"/>
                    </a:gs>
                  </a:gsLst>
                  <a:lin ang="5400000" scaled="1"/>
                </a:gradFill>
                <a:effectLst/>
                <a:uLnTx/>
                <a:uFillTx/>
                <a:latin typeface="Segoe UI Semibold"/>
                <a:ea typeface="+mn-ea"/>
                <a:cs typeface="+mn-cs"/>
              </a:rPr>
              <a:t>Heuristics</a:t>
            </a:r>
          </a:p>
        </p:txBody>
      </p:sp>
      <p:sp>
        <p:nvSpPr>
          <p:cNvPr id="80" name="TextBox 79">
            <a:extLst>
              <a:ext uri="{FF2B5EF4-FFF2-40B4-BE49-F238E27FC236}">
                <a16:creationId xmlns:a16="http://schemas.microsoft.com/office/drawing/2014/main" id="{36761B39-275E-4EB6-B83E-08D45BFE6AEB}"/>
              </a:ext>
            </a:extLst>
          </p:cNvPr>
          <p:cNvSpPr txBox="1"/>
          <p:nvPr/>
        </p:nvSpPr>
        <p:spPr>
          <a:xfrm>
            <a:off x="2026987" y="4942477"/>
            <a:ext cx="1865060" cy="877163"/>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Identifies malicious behavior, including suspicious runtime sequence</a:t>
            </a:r>
          </a:p>
        </p:txBody>
      </p:sp>
      <p:grpSp>
        <p:nvGrpSpPr>
          <p:cNvPr id="81" name="Group 80">
            <a:extLst>
              <a:ext uri="{FF2B5EF4-FFF2-40B4-BE49-F238E27FC236}">
                <a16:creationId xmlns:a16="http://schemas.microsoft.com/office/drawing/2014/main" id="{699E2BD3-AE84-4F48-AC4B-2CCA2C584439}"/>
              </a:ext>
            </a:extLst>
          </p:cNvPr>
          <p:cNvGrpSpPr/>
          <p:nvPr/>
        </p:nvGrpSpPr>
        <p:grpSpPr>
          <a:xfrm>
            <a:off x="2220712" y="4505714"/>
            <a:ext cx="247867" cy="245436"/>
            <a:chOff x="2360967" y="4670100"/>
            <a:chExt cx="247867" cy="245436"/>
          </a:xfrm>
        </p:grpSpPr>
        <p:sp>
          <p:nvSpPr>
            <p:cNvPr id="82" name="Freeform 971">
              <a:extLst>
                <a:ext uri="{FF2B5EF4-FFF2-40B4-BE49-F238E27FC236}">
                  <a16:creationId xmlns:a16="http://schemas.microsoft.com/office/drawing/2014/main" id="{3B2C3620-83D2-43A4-BB02-9C6C017D1B85}"/>
                </a:ext>
              </a:extLst>
            </p:cNvPr>
            <p:cNvSpPr>
              <a:spLocks/>
            </p:cNvSpPr>
            <p:nvPr/>
          </p:nvSpPr>
          <p:spPr bwMode="auto">
            <a:xfrm>
              <a:off x="2360967" y="4687110"/>
              <a:ext cx="233287" cy="211417"/>
            </a:xfrm>
            <a:custGeom>
              <a:avLst/>
              <a:gdLst>
                <a:gd name="T0" fmla="*/ 93 w 96"/>
                <a:gd name="T1" fmla="*/ 87 h 87"/>
                <a:gd name="T2" fmla="*/ 0 w 96"/>
                <a:gd name="T3" fmla="*/ 43 h 87"/>
                <a:gd name="T4" fmla="*/ 93 w 96"/>
                <a:gd name="T5" fmla="*/ 0 h 87"/>
                <a:gd name="T6" fmla="*/ 96 w 96"/>
                <a:gd name="T7" fmla="*/ 5 h 87"/>
                <a:gd name="T8" fmla="*/ 15 w 96"/>
                <a:gd name="T9" fmla="*/ 43 h 87"/>
                <a:gd name="T10" fmla="*/ 96 w 96"/>
                <a:gd name="T11" fmla="*/ 82 h 87"/>
                <a:gd name="T12" fmla="*/ 93 w 96"/>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6" h="87">
                  <a:moveTo>
                    <a:pt x="93" y="87"/>
                  </a:moveTo>
                  <a:lnTo>
                    <a:pt x="0" y="43"/>
                  </a:lnTo>
                  <a:lnTo>
                    <a:pt x="93" y="0"/>
                  </a:lnTo>
                  <a:lnTo>
                    <a:pt x="96" y="5"/>
                  </a:lnTo>
                  <a:lnTo>
                    <a:pt x="15" y="43"/>
                  </a:lnTo>
                  <a:lnTo>
                    <a:pt x="96" y="82"/>
                  </a:lnTo>
                  <a:lnTo>
                    <a:pt x="93" y="87"/>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3" name="Oval 1026">
              <a:extLst>
                <a:ext uri="{FF2B5EF4-FFF2-40B4-BE49-F238E27FC236}">
                  <a16:creationId xmlns:a16="http://schemas.microsoft.com/office/drawing/2014/main" id="{EF6EDE9B-A4B4-49F8-8C46-D8B5F4980CD6}"/>
                </a:ext>
              </a:extLst>
            </p:cNvPr>
            <p:cNvSpPr>
              <a:spLocks noChangeArrowheads="1"/>
            </p:cNvSpPr>
            <p:nvPr/>
          </p:nvSpPr>
          <p:spPr bwMode="auto">
            <a:xfrm>
              <a:off x="2555373" y="4670100"/>
              <a:ext cx="53461" cy="53461"/>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Oval 1027">
              <a:extLst>
                <a:ext uri="{FF2B5EF4-FFF2-40B4-BE49-F238E27FC236}">
                  <a16:creationId xmlns:a16="http://schemas.microsoft.com/office/drawing/2014/main" id="{78ABE2FF-596C-4383-AED9-C717019B6836}"/>
                </a:ext>
              </a:extLst>
            </p:cNvPr>
            <p:cNvSpPr>
              <a:spLocks noChangeArrowheads="1"/>
            </p:cNvSpPr>
            <p:nvPr/>
          </p:nvSpPr>
          <p:spPr bwMode="auto">
            <a:xfrm>
              <a:off x="2555373" y="4862075"/>
              <a:ext cx="53461" cy="5346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5" name="Oval 1028">
              <a:extLst>
                <a:ext uri="{FF2B5EF4-FFF2-40B4-BE49-F238E27FC236}">
                  <a16:creationId xmlns:a16="http://schemas.microsoft.com/office/drawing/2014/main" id="{4DB979A5-053C-4656-9463-DDC56AB8300B}"/>
                </a:ext>
              </a:extLst>
            </p:cNvPr>
            <p:cNvSpPr>
              <a:spLocks noChangeArrowheads="1"/>
            </p:cNvSpPr>
            <p:nvPr/>
          </p:nvSpPr>
          <p:spPr bwMode="auto">
            <a:xfrm>
              <a:off x="2360967" y="4764872"/>
              <a:ext cx="55892" cy="5589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latin typeface="Segoe UI"/>
              </a:endParaRPr>
            </a:p>
          </p:txBody>
        </p:sp>
      </p:grpSp>
      <p:sp>
        <p:nvSpPr>
          <p:cNvPr id="86" name="TextBox 85">
            <a:extLst>
              <a:ext uri="{FF2B5EF4-FFF2-40B4-BE49-F238E27FC236}">
                <a16:creationId xmlns:a16="http://schemas.microsoft.com/office/drawing/2014/main" id="{0F0AA93A-8689-441C-82F5-7BA3FFB7C5BB}"/>
              </a:ext>
            </a:extLst>
          </p:cNvPr>
          <p:cNvSpPr txBox="1"/>
          <p:nvPr/>
        </p:nvSpPr>
        <p:spPr>
          <a:xfrm>
            <a:off x="2026987" y="4748670"/>
            <a:ext cx="1778417" cy="45474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282828"/>
                    </a:gs>
                    <a:gs pos="100000">
                      <a:srgbClr val="282828"/>
                    </a:gs>
                  </a:gsLst>
                  <a:lin ang="5400000" scaled="1"/>
                </a:gradFill>
                <a:effectLst/>
                <a:uLnTx/>
                <a:uFillTx/>
                <a:latin typeface="Segoe UI Semibold"/>
                <a:ea typeface="+mn-ea"/>
                <a:cs typeface="+mn-cs"/>
              </a:rPr>
              <a:t>Behavior monitoring</a:t>
            </a:r>
          </a:p>
        </p:txBody>
      </p:sp>
      <p:sp>
        <p:nvSpPr>
          <p:cNvPr id="87" name="TextBox 86">
            <a:extLst>
              <a:ext uri="{FF2B5EF4-FFF2-40B4-BE49-F238E27FC236}">
                <a16:creationId xmlns:a16="http://schemas.microsoft.com/office/drawing/2014/main" id="{926462C7-C818-4D40-88A0-612315186D05}"/>
              </a:ext>
            </a:extLst>
          </p:cNvPr>
          <p:cNvSpPr txBox="1"/>
          <p:nvPr/>
        </p:nvSpPr>
        <p:spPr>
          <a:xfrm>
            <a:off x="8776711" y="4942477"/>
            <a:ext cx="1727075" cy="731739"/>
          </a:xfrm>
          <a:prstGeom prst="rect">
            <a:avLst/>
          </a:prstGeom>
          <a:noFill/>
        </p:spPr>
        <p:txBody>
          <a:bodyPr wrap="square" lIns="182880" tIns="146304" rIns="182880" bIns="146304" rtlCol="0" anchor="ctr"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Evaluates files based on how they would behave when run</a:t>
            </a:r>
          </a:p>
        </p:txBody>
      </p:sp>
      <p:grpSp>
        <p:nvGrpSpPr>
          <p:cNvPr id="88" name="Group 87">
            <a:extLst>
              <a:ext uri="{FF2B5EF4-FFF2-40B4-BE49-F238E27FC236}">
                <a16:creationId xmlns:a16="http://schemas.microsoft.com/office/drawing/2014/main" id="{987C9676-C824-4C5B-AC2C-DBEEDCEABCBF}"/>
              </a:ext>
            </a:extLst>
          </p:cNvPr>
          <p:cNvGrpSpPr/>
          <p:nvPr/>
        </p:nvGrpSpPr>
        <p:grpSpPr>
          <a:xfrm>
            <a:off x="9036756" y="4515619"/>
            <a:ext cx="226767" cy="225627"/>
            <a:chOff x="3721803" y="4680005"/>
            <a:chExt cx="226767" cy="225627"/>
          </a:xfrm>
        </p:grpSpPr>
        <p:sp>
          <p:nvSpPr>
            <p:cNvPr id="89" name="Freeform 202">
              <a:extLst>
                <a:ext uri="{FF2B5EF4-FFF2-40B4-BE49-F238E27FC236}">
                  <a16:creationId xmlns:a16="http://schemas.microsoft.com/office/drawing/2014/main" id="{9FCC66EC-FC78-4CD9-A2DE-E1827F5468EC}"/>
                </a:ext>
              </a:extLst>
            </p:cNvPr>
            <p:cNvSpPr>
              <a:spLocks/>
            </p:cNvSpPr>
            <p:nvPr/>
          </p:nvSpPr>
          <p:spPr bwMode="auto">
            <a:xfrm>
              <a:off x="3721803" y="4680005"/>
              <a:ext cx="226767" cy="160674"/>
            </a:xfrm>
            <a:custGeom>
              <a:avLst/>
              <a:gdLst>
                <a:gd name="T0" fmla="*/ 320 w 320"/>
                <a:gd name="T1" fmla="*/ 0 h 227"/>
                <a:gd name="T2" fmla="*/ 320 w 320"/>
                <a:gd name="T3" fmla="*/ 0 h 227"/>
                <a:gd name="T4" fmla="*/ 0 w 320"/>
                <a:gd name="T5" fmla="*/ 0 h 227"/>
                <a:gd name="T6" fmla="*/ 0 w 320"/>
                <a:gd name="T7" fmla="*/ 214 h 227"/>
                <a:gd name="T8" fmla="*/ 31 w 320"/>
                <a:gd name="T9" fmla="*/ 214 h 227"/>
                <a:gd name="T10" fmla="*/ 54 w 320"/>
                <a:gd name="T11" fmla="*/ 191 h 227"/>
                <a:gd name="T12" fmla="*/ 63 w 320"/>
                <a:gd name="T13" fmla="*/ 187 h 227"/>
                <a:gd name="T14" fmla="*/ 73 w 320"/>
                <a:gd name="T15" fmla="*/ 191 h 227"/>
                <a:gd name="T16" fmla="*/ 109 w 320"/>
                <a:gd name="T17" fmla="*/ 227 h 227"/>
                <a:gd name="T18" fmla="*/ 160 w 320"/>
                <a:gd name="T19" fmla="*/ 30 h 227"/>
                <a:gd name="T20" fmla="*/ 165 w 320"/>
                <a:gd name="T21" fmla="*/ 23 h 227"/>
                <a:gd name="T22" fmla="*/ 173 w 320"/>
                <a:gd name="T23" fmla="*/ 20 h 227"/>
                <a:gd name="T24" fmla="*/ 181 w 320"/>
                <a:gd name="T25" fmla="*/ 23 h 227"/>
                <a:gd name="T26" fmla="*/ 186 w 320"/>
                <a:gd name="T27" fmla="*/ 30 h 227"/>
                <a:gd name="T28" fmla="*/ 207 w 320"/>
                <a:gd name="T29" fmla="*/ 117 h 227"/>
                <a:gd name="T30" fmla="*/ 240 w 320"/>
                <a:gd name="T31" fmla="*/ 117 h 227"/>
                <a:gd name="T32" fmla="*/ 248 w 320"/>
                <a:gd name="T33" fmla="*/ 120 h 227"/>
                <a:gd name="T34" fmla="*/ 253 w 320"/>
                <a:gd name="T35" fmla="*/ 127 h 227"/>
                <a:gd name="T36" fmla="*/ 268 w 320"/>
                <a:gd name="T37" fmla="*/ 187 h 227"/>
                <a:gd name="T38" fmla="*/ 320 w 320"/>
                <a:gd name="T39" fmla="*/ 187 h 227"/>
                <a:gd name="T40" fmla="*/ 320 w 320"/>
                <a:gd name="T4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27">
                  <a:moveTo>
                    <a:pt x="320" y="0"/>
                  </a:moveTo>
                  <a:lnTo>
                    <a:pt x="320" y="0"/>
                  </a:lnTo>
                  <a:lnTo>
                    <a:pt x="0" y="0"/>
                  </a:lnTo>
                  <a:lnTo>
                    <a:pt x="0" y="214"/>
                  </a:lnTo>
                  <a:lnTo>
                    <a:pt x="31" y="214"/>
                  </a:lnTo>
                  <a:lnTo>
                    <a:pt x="54" y="191"/>
                  </a:lnTo>
                  <a:cubicBezTo>
                    <a:pt x="56" y="188"/>
                    <a:pt x="60" y="187"/>
                    <a:pt x="63" y="187"/>
                  </a:cubicBezTo>
                  <a:cubicBezTo>
                    <a:pt x="67" y="187"/>
                    <a:pt x="70" y="188"/>
                    <a:pt x="73" y="191"/>
                  </a:cubicBezTo>
                  <a:lnTo>
                    <a:pt x="109" y="227"/>
                  </a:lnTo>
                  <a:lnTo>
                    <a:pt x="160" y="30"/>
                  </a:lnTo>
                  <a:cubicBezTo>
                    <a:pt x="161" y="27"/>
                    <a:pt x="162" y="25"/>
                    <a:pt x="165" y="23"/>
                  </a:cubicBezTo>
                  <a:cubicBezTo>
                    <a:pt x="167" y="21"/>
                    <a:pt x="170" y="20"/>
                    <a:pt x="173" y="20"/>
                  </a:cubicBezTo>
                  <a:cubicBezTo>
                    <a:pt x="176" y="20"/>
                    <a:pt x="179" y="21"/>
                    <a:pt x="181" y="23"/>
                  </a:cubicBezTo>
                  <a:cubicBezTo>
                    <a:pt x="184" y="25"/>
                    <a:pt x="185" y="27"/>
                    <a:pt x="186" y="30"/>
                  </a:cubicBezTo>
                  <a:lnTo>
                    <a:pt x="207" y="117"/>
                  </a:lnTo>
                  <a:lnTo>
                    <a:pt x="240" y="117"/>
                  </a:lnTo>
                  <a:cubicBezTo>
                    <a:pt x="243" y="117"/>
                    <a:pt x="246" y="118"/>
                    <a:pt x="248" y="120"/>
                  </a:cubicBezTo>
                  <a:cubicBezTo>
                    <a:pt x="250" y="122"/>
                    <a:pt x="252" y="124"/>
                    <a:pt x="253" y="127"/>
                  </a:cubicBezTo>
                  <a:lnTo>
                    <a:pt x="268" y="187"/>
                  </a:lnTo>
                  <a:lnTo>
                    <a:pt x="320" y="187"/>
                  </a:lnTo>
                  <a:lnTo>
                    <a:pt x="32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latin typeface="Segoe UI"/>
              </a:endParaRPr>
            </a:p>
          </p:txBody>
        </p:sp>
        <p:sp>
          <p:nvSpPr>
            <p:cNvPr id="90" name="Freeform 203">
              <a:extLst>
                <a:ext uri="{FF2B5EF4-FFF2-40B4-BE49-F238E27FC236}">
                  <a16:creationId xmlns:a16="http://schemas.microsoft.com/office/drawing/2014/main" id="{1250740A-448E-4176-A998-C7CA49BA60D0}"/>
                </a:ext>
              </a:extLst>
            </p:cNvPr>
            <p:cNvSpPr>
              <a:spLocks/>
            </p:cNvSpPr>
            <p:nvPr/>
          </p:nvSpPr>
          <p:spPr bwMode="auto">
            <a:xfrm>
              <a:off x="3721803" y="4741540"/>
              <a:ext cx="226767" cy="164092"/>
            </a:xfrm>
            <a:custGeom>
              <a:avLst/>
              <a:gdLst>
                <a:gd name="T0" fmla="*/ 320 w 320"/>
                <a:gd name="T1" fmla="*/ 126 h 232"/>
                <a:gd name="T2" fmla="*/ 320 w 320"/>
                <a:gd name="T3" fmla="*/ 126 h 232"/>
                <a:gd name="T4" fmla="*/ 257 w 320"/>
                <a:gd name="T5" fmla="*/ 126 h 232"/>
                <a:gd name="T6" fmla="*/ 249 w 320"/>
                <a:gd name="T7" fmla="*/ 123 h 232"/>
                <a:gd name="T8" fmla="*/ 244 w 320"/>
                <a:gd name="T9" fmla="*/ 115 h 232"/>
                <a:gd name="T10" fmla="*/ 229 w 320"/>
                <a:gd name="T11" fmla="*/ 56 h 232"/>
                <a:gd name="T12" fmla="*/ 197 w 320"/>
                <a:gd name="T13" fmla="*/ 56 h 232"/>
                <a:gd name="T14" fmla="*/ 189 w 320"/>
                <a:gd name="T15" fmla="*/ 53 h 232"/>
                <a:gd name="T16" fmla="*/ 184 w 320"/>
                <a:gd name="T17" fmla="*/ 46 h 232"/>
                <a:gd name="T18" fmla="*/ 173 w 320"/>
                <a:gd name="T19" fmla="*/ 0 h 232"/>
                <a:gd name="T20" fmla="*/ 129 w 320"/>
                <a:gd name="T21" fmla="*/ 169 h 232"/>
                <a:gd name="T22" fmla="*/ 125 w 320"/>
                <a:gd name="T23" fmla="*/ 176 h 232"/>
                <a:gd name="T24" fmla="*/ 116 w 320"/>
                <a:gd name="T25" fmla="*/ 179 h 232"/>
                <a:gd name="T26" fmla="*/ 107 w 320"/>
                <a:gd name="T27" fmla="*/ 175 h 232"/>
                <a:gd name="T28" fmla="*/ 63 w 320"/>
                <a:gd name="T29" fmla="*/ 131 h 232"/>
                <a:gd name="T30" fmla="*/ 46 w 320"/>
                <a:gd name="T31" fmla="*/ 148 h 232"/>
                <a:gd name="T32" fmla="*/ 36 w 320"/>
                <a:gd name="T33" fmla="*/ 152 h 232"/>
                <a:gd name="T34" fmla="*/ 0 w 320"/>
                <a:gd name="T35" fmla="*/ 152 h 232"/>
                <a:gd name="T36" fmla="*/ 0 w 320"/>
                <a:gd name="T37" fmla="*/ 232 h 232"/>
                <a:gd name="T38" fmla="*/ 320 w 320"/>
                <a:gd name="T39" fmla="*/ 232 h 232"/>
                <a:gd name="T40" fmla="*/ 320 w 320"/>
                <a:gd name="T41" fmla="*/ 12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32">
                  <a:moveTo>
                    <a:pt x="320" y="126"/>
                  </a:moveTo>
                  <a:lnTo>
                    <a:pt x="320" y="126"/>
                  </a:lnTo>
                  <a:lnTo>
                    <a:pt x="257" y="126"/>
                  </a:lnTo>
                  <a:cubicBezTo>
                    <a:pt x="254" y="126"/>
                    <a:pt x="251" y="125"/>
                    <a:pt x="249" y="123"/>
                  </a:cubicBezTo>
                  <a:cubicBezTo>
                    <a:pt x="247" y="121"/>
                    <a:pt x="245" y="118"/>
                    <a:pt x="244" y="115"/>
                  </a:cubicBezTo>
                  <a:lnTo>
                    <a:pt x="229" y="56"/>
                  </a:lnTo>
                  <a:lnTo>
                    <a:pt x="197" y="56"/>
                  </a:lnTo>
                  <a:cubicBezTo>
                    <a:pt x="194" y="56"/>
                    <a:pt x="191" y="55"/>
                    <a:pt x="189" y="53"/>
                  </a:cubicBezTo>
                  <a:cubicBezTo>
                    <a:pt x="186" y="51"/>
                    <a:pt x="185" y="49"/>
                    <a:pt x="184" y="46"/>
                  </a:cubicBezTo>
                  <a:lnTo>
                    <a:pt x="173" y="0"/>
                  </a:lnTo>
                  <a:lnTo>
                    <a:pt x="129" y="169"/>
                  </a:lnTo>
                  <a:cubicBezTo>
                    <a:pt x="129" y="172"/>
                    <a:pt x="127" y="174"/>
                    <a:pt x="125" y="176"/>
                  </a:cubicBezTo>
                  <a:cubicBezTo>
                    <a:pt x="122" y="178"/>
                    <a:pt x="120" y="179"/>
                    <a:pt x="116" y="179"/>
                  </a:cubicBezTo>
                  <a:cubicBezTo>
                    <a:pt x="113" y="179"/>
                    <a:pt x="110" y="178"/>
                    <a:pt x="107" y="175"/>
                  </a:cubicBezTo>
                  <a:lnTo>
                    <a:pt x="63" y="131"/>
                  </a:lnTo>
                  <a:lnTo>
                    <a:pt x="46" y="148"/>
                  </a:lnTo>
                  <a:cubicBezTo>
                    <a:pt x="43" y="151"/>
                    <a:pt x="40" y="152"/>
                    <a:pt x="36" y="152"/>
                  </a:cubicBezTo>
                  <a:lnTo>
                    <a:pt x="0" y="152"/>
                  </a:lnTo>
                  <a:lnTo>
                    <a:pt x="0" y="232"/>
                  </a:lnTo>
                  <a:lnTo>
                    <a:pt x="320" y="232"/>
                  </a:lnTo>
                  <a:lnTo>
                    <a:pt x="320" y="126"/>
                  </a:lnTo>
                  <a:close/>
                </a:path>
              </a:pathLst>
            </a:custGeom>
            <a:solidFill>
              <a:schemeClr val="tx1">
                <a:lumMod val="90000"/>
                <a:lumOff val="1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91" name="TextBox 90">
            <a:extLst>
              <a:ext uri="{FF2B5EF4-FFF2-40B4-BE49-F238E27FC236}">
                <a16:creationId xmlns:a16="http://schemas.microsoft.com/office/drawing/2014/main" id="{DD31BE53-95D8-4467-B073-8D7434BAEECF}"/>
              </a:ext>
            </a:extLst>
          </p:cNvPr>
          <p:cNvSpPr txBox="1"/>
          <p:nvPr/>
        </p:nvSpPr>
        <p:spPr>
          <a:xfrm>
            <a:off x="8776711" y="4748670"/>
            <a:ext cx="1044197" cy="45474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282828"/>
                    </a:gs>
                    <a:gs pos="100000">
                      <a:srgbClr val="282828"/>
                    </a:gs>
                  </a:gsLst>
                  <a:lin ang="5400000" scaled="1"/>
                </a:gradFill>
                <a:effectLst/>
                <a:uLnTx/>
                <a:uFillTx/>
                <a:latin typeface="Segoe UI Semibold"/>
                <a:ea typeface="+mn-ea"/>
                <a:cs typeface="+mn-cs"/>
              </a:rPr>
              <a:t>Emulation</a:t>
            </a:r>
          </a:p>
        </p:txBody>
      </p:sp>
      <p:sp>
        <p:nvSpPr>
          <p:cNvPr id="92" name="TextBox 91">
            <a:extLst>
              <a:ext uri="{FF2B5EF4-FFF2-40B4-BE49-F238E27FC236}">
                <a16:creationId xmlns:a16="http://schemas.microsoft.com/office/drawing/2014/main" id="{45BEFFD0-6D3B-43C2-9458-3C51022E3973}"/>
              </a:ext>
            </a:extLst>
          </p:cNvPr>
          <p:cNvSpPr txBox="1"/>
          <p:nvPr/>
        </p:nvSpPr>
        <p:spPr>
          <a:xfrm>
            <a:off x="512182" y="4942477"/>
            <a:ext cx="1630752" cy="877163"/>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Spots new and unknown threats using client-based ML models</a:t>
            </a:r>
          </a:p>
        </p:txBody>
      </p:sp>
      <p:grpSp>
        <p:nvGrpSpPr>
          <p:cNvPr id="93" name="Group 92">
            <a:extLst>
              <a:ext uri="{FF2B5EF4-FFF2-40B4-BE49-F238E27FC236}">
                <a16:creationId xmlns:a16="http://schemas.microsoft.com/office/drawing/2014/main" id="{4A8FF1CB-844C-4D64-9454-DAA4DE9BFCDC}"/>
              </a:ext>
            </a:extLst>
          </p:cNvPr>
          <p:cNvGrpSpPr/>
          <p:nvPr/>
        </p:nvGrpSpPr>
        <p:grpSpPr>
          <a:xfrm>
            <a:off x="709769" y="4563685"/>
            <a:ext cx="293068" cy="129495"/>
            <a:chOff x="4939352" y="4728071"/>
            <a:chExt cx="293068" cy="129495"/>
          </a:xfrm>
        </p:grpSpPr>
        <p:sp>
          <p:nvSpPr>
            <p:cNvPr id="94" name="AutoShape 9">
              <a:extLst>
                <a:ext uri="{FF2B5EF4-FFF2-40B4-BE49-F238E27FC236}">
                  <a16:creationId xmlns:a16="http://schemas.microsoft.com/office/drawing/2014/main" id="{DB45F622-5644-4AE3-9755-A34D8D4AB218}"/>
                </a:ext>
              </a:extLst>
            </p:cNvPr>
            <p:cNvSpPr>
              <a:spLocks noChangeAspect="1" noChangeArrowheads="1" noTextEdit="1"/>
            </p:cNvSpPr>
            <p:nvPr/>
          </p:nvSpPr>
          <p:spPr bwMode="auto">
            <a:xfrm>
              <a:off x="4939352" y="4728071"/>
              <a:ext cx="293068" cy="12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5" name="Freeform 11">
              <a:extLst>
                <a:ext uri="{FF2B5EF4-FFF2-40B4-BE49-F238E27FC236}">
                  <a16:creationId xmlns:a16="http://schemas.microsoft.com/office/drawing/2014/main" id="{FDABCEA1-C272-4FE9-B5FB-2852BAB17361}"/>
                </a:ext>
              </a:extLst>
            </p:cNvPr>
            <p:cNvSpPr>
              <a:spLocks/>
            </p:cNvSpPr>
            <p:nvPr/>
          </p:nvSpPr>
          <p:spPr bwMode="auto">
            <a:xfrm>
              <a:off x="5148362" y="4773508"/>
              <a:ext cx="84058" cy="84058"/>
            </a:xfrm>
            <a:custGeom>
              <a:avLst/>
              <a:gdLst>
                <a:gd name="T0" fmla="*/ 57 w 74"/>
                <a:gd name="T1" fmla="*/ 0 h 74"/>
                <a:gd name="T2" fmla="*/ 74 w 74"/>
                <a:gd name="T3" fmla="*/ 17 h 74"/>
                <a:gd name="T4" fmla="*/ 17 w 74"/>
                <a:gd name="T5" fmla="*/ 74 h 74"/>
                <a:gd name="T6" fmla="*/ 0 w 74"/>
                <a:gd name="T7" fmla="*/ 57 h 74"/>
                <a:gd name="T8" fmla="*/ 57 w 74"/>
                <a:gd name="T9" fmla="*/ 0 h 74"/>
              </a:gdLst>
              <a:ahLst/>
              <a:cxnLst>
                <a:cxn ang="0">
                  <a:pos x="T0" y="T1"/>
                </a:cxn>
                <a:cxn ang="0">
                  <a:pos x="T2" y="T3"/>
                </a:cxn>
                <a:cxn ang="0">
                  <a:pos x="T4" y="T5"/>
                </a:cxn>
                <a:cxn ang="0">
                  <a:pos x="T6" y="T7"/>
                </a:cxn>
                <a:cxn ang="0">
                  <a:pos x="T8" y="T9"/>
                </a:cxn>
              </a:cxnLst>
              <a:rect l="0" t="0" r="r" b="b"/>
              <a:pathLst>
                <a:path w="74" h="74">
                  <a:moveTo>
                    <a:pt x="57" y="0"/>
                  </a:moveTo>
                  <a:lnTo>
                    <a:pt x="74" y="17"/>
                  </a:lnTo>
                  <a:lnTo>
                    <a:pt x="17" y="74"/>
                  </a:lnTo>
                  <a:lnTo>
                    <a:pt x="0" y="57"/>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6" name="Freeform 12">
              <a:extLst>
                <a:ext uri="{FF2B5EF4-FFF2-40B4-BE49-F238E27FC236}">
                  <a16:creationId xmlns:a16="http://schemas.microsoft.com/office/drawing/2014/main" id="{8DEB6CD8-E15C-4B28-8240-9465BDF14B0F}"/>
                </a:ext>
              </a:extLst>
            </p:cNvPr>
            <p:cNvSpPr>
              <a:spLocks/>
            </p:cNvSpPr>
            <p:nvPr/>
          </p:nvSpPr>
          <p:spPr bwMode="auto">
            <a:xfrm>
              <a:off x="5148362" y="4728071"/>
              <a:ext cx="84058" cy="84058"/>
            </a:xfrm>
            <a:custGeom>
              <a:avLst/>
              <a:gdLst>
                <a:gd name="T0" fmla="*/ 74 w 74"/>
                <a:gd name="T1" fmla="*/ 57 h 74"/>
                <a:gd name="T2" fmla="*/ 57 w 74"/>
                <a:gd name="T3" fmla="*/ 74 h 74"/>
                <a:gd name="T4" fmla="*/ 0 w 74"/>
                <a:gd name="T5" fmla="*/ 17 h 74"/>
                <a:gd name="T6" fmla="*/ 17 w 74"/>
                <a:gd name="T7" fmla="*/ 0 h 74"/>
                <a:gd name="T8" fmla="*/ 74 w 74"/>
                <a:gd name="T9" fmla="*/ 57 h 74"/>
              </a:gdLst>
              <a:ahLst/>
              <a:cxnLst>
                <a:cxn ang="0">
                  <a:pos x="T0" y="T1"/>
                </a:cxn>
                <a:cxn ang="0">
                  <a:pos x="T2" y="T3"/>
                </a:cxn>
                <a:cxn ang="0">
                  <a:pos x="T4" y="T5"/>
                </a:cxn>
                <a:cxn ang="0">
                  <a:pos x="T6" y="T7"/>
                </a:cxn>
                <a:cxn ang="0">
                  <a:pos x="T8" y="T9"/>
                </a:cxn>
              </a:cxnLst>
              <a:rect l="0" t="0" r="r" b="b"/>
              <a:pathLst>
                <a:path w="74" h="74">
                  <a:moveTo>
                    <a:pt x="74" y="57"/>
                  </a:moveTo>
                  <a:lnTo>
                    <a:pt x="57" y="74"/>
                  </a:lnTo>
                  <a:lnTo>
                    <a:pt x="0" y="17"/>
                  </a:lnTo>
                  <a:lnTo>
                    <a:pt x="17" y="0"/>
                  </a:lnTo>
                  <a:lnTo>
                    <a:pt x="74"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7" name="Freeform 13">
              <a:extLst>
                <a:ext uri="{FF2B5EF4-FFF2-40B4-BE49-F238E27FC236}">
                  <a16:creationId xmlns:a16="http://schemas.microsoft.com/office/drawing/2014/main" id="{237D6571-4D06-4C96-A4AD-E9EA340C2188}"/>
                </a:ext>
              </a:extLst>
            </p:cNvPr>
            <p:cNvSpPr>
              <a:spLocks/>
            </p:cNvSpPr>
            <p:nvPr/>
          </p:nvSpPr>
          <p:spPr bwMode="auto">
            <a:xfrm>
              <a:off x="4939352" y="4773508"/>
              <a:ext cx="84058" cy="84058"/>
            </a:xfrm>
            <a:custGeom>
              <a:avLst/>
              <a:gdLst>
                <a:gd name="T0" fmla="*/ 17 w 74"/>
                <a:gd name="T1" fmla="*/ 0 h 74"/>
                <a:gd name="T2" fmla="*/ 0 w 74"/>
                <a:gd name="T3" fmla="*/ 17 h 74"/>
                <a:gd name="T4" fmla="*/ 57 w 74"/>
                <a:gd name="T5" fmla="*/ 74 h 74"/>
                <a:gd name="T6" fmla="*/ 74 w 74"/>
                <a:gd name="T7" fmla="*/ 57 h 74"/>
                <a:gd name="T8" fmla="*/ 17 w 74"/>
                <a:gd name="T9" fmla="*/ 0 h 74"/>
              </a:gdLst>
              <a:ahLst/>
              <a:cxnLst>
                <a:cxn ang="0">
                  <a:pos x="T0" y="T1"/>
                </a:cxn>
                <a:cxn ang="0">
                  <a:pos x="T2" y="T3"/>
                </a:cxn>
                <a:cxn ang="0">
                  <a:pos x="T4" y="T5"/>
                </a:cxn>
                <a:cxn ang="0">
                  <a:pos x="T6" y="T7"/>
                </a:cxn>
                <a:cxn ang="0">
                  <a:pos x="T8" y="T9"/>
                </a:cxn>
              </a:cxnLst>
              <a:rect l="0" t="0" r="r" b="b"/>
              <a:pathLst>
                <a:path w="74" h="74">
                  <a:moveTo>
                    <a:pt x="17" y="0"/>
                  </a:moveTo>
                  <a:lnTo>
                    <a:pt x="0" y="17"/>
                  </a:lnTo>
                  <a:lnTo>
                    <a:pt x="57" y="74"/>
                  </a:lnTo>
                  <a:lnTo>
                    <a:pt x="74" y="5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8" name="Freeform 14">
              <a:extLst>
                <a:ext uri="{FF2B5EF4-FFF2-40B4-BE49-F238E27FC236}">
                  <a16:creationId xmlns:a16="http://schemas.microsoft.com/office/drawing/2014/main" id="{C174B5E3-D1AC-4657-BA6C-79292280A7E9}"/>
                </a:ext>
              </a:extLst>
            </p:cNvPr>
            <p:cNvSpPr>
              <a:spLocks/>
            </p:cNvSpPr>
            <p:nvPr/>
          </p:nvSpPr>
          <p:spPr bwMode="auto">
            <a:xfrm>
              <a:off x="4939352" y="4728071"/>
              <a:ext cx="84058" cy="84058"/>
            </a:xfrm>
            <a:custGeom>
              <a:avLst/>
              <a:gdLst>
                <a:gd name="T0" fmla="*/ 0 w 74"/>
                <a:gd name="T1" fmla="*/ 57 h 74"/>
                <a:gd name="T2" fmla="*/ 17 w 74"/>
                <a:gd name="T3" fmla="*/ 74 h 74"/>
                <a:gd name="T4" fmla="*/ 74 w 74"/>
                <a:gd name="T5" fmla="*/ 17 h 74"/>
                <a:gd name="T6" fmla="*/ 57 w 74"/>
                <a:gd name="T7" fmla="*/ 0 h 74"/>
                <a:gd name="T8" fmla="*/ 0 w 74"/>
                <a:gd name="T9" fmla="*/ 57 h 74"/>
              </a:gdLst>
              <a:ahLst/>
              <a:cxnLst>
                <a:cxn ang="0">
                  <a:pos x="T0" y="T1"/>
                </a:cxn>
                <a:cxn ang="0">
                  <a:pos x="T2" y="T3"/>
                </a:cxn>
                <a:cxn ang="0">
                  <a:pos x="T4" y="T5"/>
                </a:cxn>
                <a:cxn ang="0">
                  <a:pos x="T6" y="T7"/>
                </a:cxn>
                <a:cxn ang="0">
                  <a:pos x="T8" y="T9"/>
                </a:cxn>
              </a:cxnLst>
              <a:rect l="0" t="0" r="r" b="b"/>
              <a:pathLst>
                <a:path w="74" h="74">
                  <a:moveTo>
                    <a:pt x="0" y="57"/>
                  </a:moveTo>
                  <a:lnTo>
                    <a:pt x="17" y="74"/>
                  </a:lnTo>
                  <a:lnTo>
                    <a:pt x="74" y="17"/>
                  </a:lnTo>
                  <a:lnTo>
                    <a:pt x="57" y="0"/>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9" name="Oval 15">
              <a:extLst>
                <a:ext uri="{FF2B5EF4-FFF2-40B4-BE49-F238E27FC236}">
                  <a16:creationId xmlns:a16="http://schemas.microsoft.com/office/drawing/2014/main" id="{50D6B0BA-DC50-4DCF-B269-C7596B4F2A64}"/>
                </a:ext>
              </a:extLst>
            </p:cNvPr>
            <p:cNvSpPr>
              <a:spLocks noChangeArrowheads="1"/>
            </p:cNvSpPr>
            <p:nvPr/>
          </p:nvSpPr>
          <p:spPr bwMode="auto">
            <a:xfrm>
              <a:off x="5072255" y="4779187"/>
              <a:ext cx="27262" cy="2726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latin typeface="Segoe UI"/>
              </a:endParaRPr>
            </a:p>
          </p:txBody>
        </p:sp>
        <p:sp>
          <p:nvSpPr>
            <p:cNvPr id="100" name="Oval 16">
              <a:extLst>
                <a:ext uri="{FF2B5EF4-FFF2-40B4-BE49-F238E27FC236}">
                  <a16:creationId xmlns:a16="http://schemas.microsoft.com/office/drawing/2014/main" id="{2E93A9C2-0DE8-4182-BC3E-67E8C571BEC9}"/>
                </a:ext>
              </a:extLst>
            </p:cNvPr>
            <p:cNvSpPr>
              <a:spLocks noChangeArrowheads="1"/>
            </p:cNvSpPr>
            <p:nvPr/>
          </p:nvSpPr>
          <p:spPr bwMode="auto">
            <a:xfrm>
              <a:off x="5113148" y="4779187"/>
              <a:ext cx="27262" cy="2726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latin typeface="Segoe UI"/>
              </a:endParaRPr>
            </a:p>
          </p:txBody>
        </p:sp>
        <p:sp>
          <p:nvSpPr>
            <p:cNvPr id="101" name="Oval 17">
              <a:extLst>
                <a:ext uri="{FF2B5EF4-FFF2-40B4-BE49-F238E27FC236}">
                  <a16:creationId xmlns:a16="http://schemas.microsoft.com/office/drawing/2014/main" id="{1F7280CE-174F-4DBE-8E17-A0D629B27273}"/>
                </a:ext>
              </a:extLst>
            </p:cNvPr>
            <p:cNvSpPr>
              <a:spLocks noChangeArrowheads="1"/>
            </p:cNvSpPr>
            <p:nvPr/>
          </p:nvSpPr>
          <p:spPr bwMode="auto">
            <a:xfrm>
              <a:off x="5031362" y="4779187"/>
              <a:ext cx="27262" cy="2726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latin typeface="Segoe UI"/>
              </a:endParaRPr>
            </a:p>
          </p:txBody>
        </p:sp>
      </p:grpSp>
      <p:sp>
        <p:nvSpPr>
          <p:cNvPr id="102" name="TextBox 101">
            <a:extLst>
              <a:ext uri="{FF2B5EF4-FFF2-40B4-BE49-F238E27FC236}">
                <a16:creationId xmlns:a16="http://schemas.microsoft.com/office/drawing/2014/main" id="{A66434EB-3700-40DF-B8ED-2DD141F555A8}"/>
              </a:ext>
            </a:extLst>
          </p:cNvPr>
          <p:cNvSpPr txBox="1"/>
          <p:nvPr/>
        </p:nvSpPr>
        <p:spPr>
          <a:xfrm>
            <a:off x="512181" y="4748670"/>
            <a:ext cx="587340"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282828"/>
                    </a:gs>
                    <a:gs pos="100000">
                      <a:srgbClr val="282828"/>
                    </a:gs>
                  </a:gsLst>
                  <a:lin ang="5400000" scaled="1"/>
                </a:gradFill>
                <a:effectLst/>
                <a:uLnTx/>
                <a:uFillTx/>
                <a:latin typeface="Segoe UI Semibold"/>
                <a:ea typeface="+mn-ea"/>
                <a:cs typeface="+mn-cs"/>
              </a:rPr>
              <a:t>ML</a:t>
            </a:r>
          </a:p>
        </p:txBody>
      </p:sp>
      <p:grpSp>
        <p:nvGrpSpPr>
          <p:cNvPr id="103" name="Group 102">
            <a:extLst>
              <a:ext uri="{FF2B5EF4-FFF2-40B4-BE49-F238E27FC236}">
                <a16:creationId xmlns:a16="http://schemas.microsoft.com/office/drawing/2014/main" id="{AFEA5D1C-2469-4EB0-83CC-7DA4656E2AAE}"/>
              </a:ext>
            </a:extLst>
          </p:cNvPr>
          <p:cNvGrpSpPr/>
          <p:nvPr/>
        </p:nvGrpSpPr>
        <p:grpSpPr>
          <a:xfrm>
            <a:off x="5256444" y="3791419"/>
            <a:ext cx="1356188" cy="618115"/>
            <a:chOff x="5315257" y="3955805"/>
            <a:chExt cx="1356188" cy="618115"/>
          </a:xfrm>
        </p:grpSpPr>
        <p:pic>
          <p:nvPicPr>
            <p:cNvPr id="104" name="Graphic 103">
              <a:extLst>
                <a:ext uri="{FF2B5EF4-FFF2-40B4-BE49-F238E27FC236}">
                  <a16:creationId xmlns:a16="http://schemas.microsoft.com/office/drawing/2014/main" id="{DA6FBE9A-8469-4891-8F41-8E85A92D1B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315257" y="3955805"/>
              <a:ext cx="1356188" cy="618115"/>
            </a:xfrm>
            <a:prstGeom prst="rect">
              <a:avLst/>
            </a:prstGeom>
          </p:spPr>
        </p:pic>
        <p:sp>
          <p:nvSpPr>
            <p:cNvPr id="105" name="Rectangle: Rounded Corners 104">
              <a:extLst>
                <a:ext uri="{FF2B5EF4-FFF2-40B4-BE49-F238E27FC236}">
                  <a16:creationId xmlns:a16="http://schemas.microsoft.com/office/drawing/2014/main" id="{EAE49786-977B-41DD-93A5-9B31CBD5781D}"/>
                </a:ext>
              </a:extLst>
            </p:cNvPr>
            <p:cNvSpPr/>
            <p:nvPr/>
          </p:nvSpPr>
          <p:spPr bwMode="auto">
            <a:xfrm>
              <a:off x="5617179" y="4000825"/>
              <a:ext cx="757741" cy="350562"/>
            </a:xfrm>
            <a:prstGeom prst="roundRect">
              <a:avLst>
                <a:gd name="adj" fmla="val 50000"/>
              </a:avLst>
            </a:prstGeom>
            <a:solidFill>
              <a:schemeClr val="bg1"/>
            </a:solidFill>
          </p:spPr>
          <p:txBody>
            <a:bodyPr wrap="square" lIns="0" tIns="0" rIns="0" bIns="0" rtlCol="0" anchor="ctr" anchorCtr="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Client</a:t>
              </a:r>
            </a:p>
          </p:txBody>
        </p:sp>
      </p:grpSp>
      <p:grpSp>
        <p:nvGrpSpPr>
          <p:cNvPr id="106" name="Group 105">
            <a:extLst>
              <a:ext uri="{FF2B5EF4-FFF2-40B4-BE49-F238E27FC236}">
                <a16:creationId xmlns:a16="http://schemas.microsoft.com/office/drawing/2014/main" id="{88B73E92-86D9-455C-BBA0-88BE781EB6C3}"/>
              </a:ext>
            </a:extLst>
          </p:cNvPr>
          <p:cNvGrpSpPr/>
          <p:nvPr/>
        </p:nvGrpSpPr>
        <p:grpSpPr>
          <a:xfrm>
            <a:off x="5209764" y="2984579"/>
            <a:ext cx="1356188" cy="618115"/>
            <a:chOff x="5267497" y="3148965"/>
            <a:chExt cx="1356188" cy="618115"/>
          </a:xfrm>
        </p:grpSpPr>
        <p:pic>
          <p:nvPicPr>
            <p:cNvPr id="107" name="Graphic 106">
              <a:extLst>
                <a:ext uri="{FF2B5EF4-FFF2-40B4-BE49-F238E27FC236}">
                  <a16:creationId xmlns:a16="http://schemas.microsoft.com/office/drawing/2014/main" id="{0F00B55A-FBCB-45DE-9625-EB3F9AE33F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7497" y="3148965"/>
              <a:ext cx="1356188" cy="618115"/>
            </a:xfrm>
            <a:prstGeom prst="rect">
              <a:avLst/>
            </a:prstGeom>
          </p:spPr>
        </p:pic>
        <p:sp>
          <p:nvSpPr>
            <p:cNvPr id="108" name="Rectangle: Rounded Corners 107">
              <a:extLst>
                <a:ext uri="{FF2B5EF4-FFF2-40B4-BE49-F238E27FC236}">
                  <a16:creationId xmlns:a16="http://schemas.microsoft.com/office/drawing/2014/main" id="{F0AFEF8B-97D6-4FF4-806C-FC947191895B}"/>
                </a:ext>
              </a:extLst>
            </p:cNvPr>
            <p:cNvSpPr/>
            <p:nvPr/>
          </p:nvSpPr>
          <p:spPr bwMode="auto">
            <a:xfrm>
              <a:off x="5527930" y="3404658"/>
              <a:ext cx="757741" cy="350562"/>
            </a:xfrm>
            <a:prstGeom prst="roundRect">
              <a:avLst>
                <a:gd name="adj" fmla="val 50000"/>
              </a:avLst>
            </a:prstGeom>
            <a:solidFill>
              <a:schemeClr val="bg1"/>
            </a:solidFill>
          </p:spPr>
          <p:txBody>
            <a:bodyPr wrap="square" lIns="0" tIns="0" rIns="0" bIns="0" rtlCol="0" anchor="ctr" anchorCtr="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Cloud</a:t>
              </a:r>
            </a:p>
          </p:txBody>
        </p:sp>
      </p:grpSp>
      <p:grpSp>
        <p:nvGrpSpPr>
          <p:cNvPr id="109" name="Group 285">
            <a:extLst>
              <a:ext uri="{FF2B5EF4-FFF2-40B4-BE49-F238E27FC236}">
                <a16:creationId xmlns:a16="http://schemas.microsoft.com/office/drawing/2014/main" id="{EA1595DC-1D73-4CB7-98F9-F22BFEFEFE94}"/>
              </a:ext>
            </a:extLst>
          </p:cNvPr>
          <p:cNvGrpSpPr>
            <a:grpSpLocks noChangeAspect="1"/>
          </p:cNvGrpSpPr>
          <p:nvPr/>
        </p:nvGrpSpPr>
        <p:grpSpPr bwMode="auto">
          <a:xfrm>
            <a:off x="5559850" y="1774765"/>
            <a:ext cx="222309" cy="221468"/>
            <a:chOff x="4141" y="3359"/>
            <a:chExt cx="264" cy="263"/>
          </a:xfrm>
          <a:solidFill>
            <a:schemeClr val="accent1"/>
          </a:solidFill>
        </p:grpSpPr>
        <p:sp>
          <p:nvSpPr>
            <p:cNvPr id="110" name="Freeform 286">
              <a:extLst>
                <a:ext uri="{FF2B5EF4-FFF2-40B4-BE49-F238E27FC236}">
                  <a16:creationId xmlns:a16="http://schemas.microsoft.com/office/drawing/2014/main" id="{2F9A1713-FE66-414B-AC09-EA03C32FF77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grpFill/>
            <a:ln w="0">
              <a:solidFill>
                <a:schemeClr val="accent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11" name="Freeform 287">
              <a:extLst>
                <a:ext uri="{FF2B5EF4-FFF2-40B4-BE49-F238E27FC236}">
                  <a16:creationId xmlns:a16="http://schemas.microsoft.com/office/drawing/2014/main" id="{6196A164-BBCF-4B03-BB7B-67821FA39C05}"/>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grpFill/>
            <a:ln w="6350">
              <a:solidFill>
                <a:schemeClr val="accent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12" name="Freeform 288">
              <a:extLst>
                <a:ext uri="{FF2B5EF4-FFF2-40B4-BE49-F238E27FC236}">
                  <a16:creationId xmlns:a16="http://schemas.microsoft.com/office/drawing/2014/main" id="{92FA2AAA-350D-4F00-97AA-0F3CDD8DB372}"/>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grpFill/>
            <a:ln w="6350">
              <a:solidFill>
                <a:schemeClr val="accent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13" name="Freeform 289">
              <a:extLst>
                <a:ext uri="{FF2B5EF4-FFF2-40B4-BE49-F238E27FC236}">
                  <a16:creationId xmlns:a16="http://schemas.microsoft.com/office/drawing/2014/main" id="{2E339D15-AE79-43AF-AA82-1ECF477C48BF}"/>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grpFill/>
            <a:ln w="6350">
              <a:solidFill>
                <a:schemeClr val="accent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114" name="TextBox 113">
            <a:extLst>
              <a:ext uri="{FF2B5EF4-FFF2-40B4-BE49-F238E27FC236}">
                <a16:creationId xmlns:a16="http://schemas.microsoft.com/office/drawing/2014/main" id="{4003F8DE-706E-4A5A-B998-A513DA98696E}"/>
              </a:ext>
            </a:extLst>
          </p:cNvPr>
          <p:cNvSpPr txBox="1"/>
          <p:nvPr/>
        </p:nvSpPr>
        <p:spPr>
          <a:xfrm>
            <a:off x="5312724" y="2234691"/>
            <a:ext cx="2213456" cy="731739"/>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0">
                      <a:srgbClr val="6C6E6C"/>
                    </a:gs>
                    <a:gs pos="100000">
                      <a:srgbClr val="6C6E6C"/>
                    </a:gs>
                  </a:gsLst>
                  <a:lin ang="5400000" scaled="1"/>
                </a:gradFill>
                <a:effectLst/>
                <a:uLnTx/>
                <a:uFillTx/>
                <a:latin typeface="Segoe UI Semibold"/>
                <a:ea typeface="+mn-ea"/>
                <a:cs typeface="+mn-cs"/>
              </a:rPr>
              <a:t>Detects new malware by running multi-class, deep neural network classifiers</a:t>
            </a:r>
          </a:p>
        </p:txBody>
      </p:sp>
      <p:sp>
        <p:nvSpPr>
          <p:cNvPr id="115" name="TextBox 114">
            <a:extLst>
              <a:ext uri="{FF2B5EF4-FFF2-40B4-BE49-F238E27FC236}">
                <a16:creationId xmlns:a16="http://schemas.microsoft.com/office/drawing/2014/main" id="{4C97F8A3-F9D1-4CC4-B27E-07EDE27D544F}"/>
              </a:ext>
            </a:extLst>
          </p:cNvPr>
          <p:cNvSpPr txBox="1"/>
          <p:nvPr/>
        </p:nvSpPr>
        <p:spPr>
          <a:xfrm>
            <a:off x="5312724" y="2001129"/>
            <a:ext cx="1779974" cy="454740"/>
          </a:xfrm>
          <a:prstGeom prst="rect">
            <a:avLst/>
          </a:prstGeom>
          <a:noFill/>
        </p:spPr>
        <p:txBody>
          <a:bodyPr wrap="none" lIns="182880" tIns="146304" rIns="182880" bIns="146304" rtlCol="0">
            <a:spAutoFit/>
          </a:bodyPr>
          <a:lstStyle>
            <a:defPPr>
              <a:defRPr lang="en-US"/>
            </a:defPPr>
            <a:lvl1pPr>
              <a:lnSpc>
                <a:spcPct val="90000"/>
              </a:lnSpc>
              <a:spcAft>
                <a:spcPts val="600"/>
              </a:spcAft>
              <a:defRPr sz="1100">
                <a:gradFill>
                  <a:gsLst>
                    <a:gs pos="0">
                      <a:srgbClr val="00188F"/>
                    </a:gs>
                    <a:gs pos="100000">
                      <a:srgbClr val="00188F"/>
                    </a:gs>
                  </a:gsLst>
                  <a:lin ang="5400000" scaled="1"/>
                </a:gradFill>
                <a:latin typeface="+mj-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File classification ML </a:t>
            </a:r>
          </a:p>
        </p:txBody>
      </p:sp>
      <p:sp>
        <p:nvSpPr>
          <p:cNvPr id="116" name="TextBox 115">
            <a:extLst>
              <a:ext uri="{FF2B5EF4-FFF2-40B4-BE49-F238E27FC236}">
                <a16:creationId xmlns:a16="http://schemas.microsoft.com/office/drawing/2014/main" id="{C11BC11E-F022-4E1D-832E-7A127AE94011}"/>
              </a:ext>
            </a:extLst>
          </p:cNvPr>
          <p:cNvSpPr txBox="1"/>
          <p:nvPr/>
        </p:nvSpPr>
        <p:spPr>
          <a:xfrm>
            <a:off x="2026987" y="2001129"/>
            <a:ext cx="1678408" cy="454740"/>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200">
                <a:gradFill>
                  <a:gsLst>
                    <a:gs pos="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Behavior-based ML </a:t>
            </a:r>
          </a:p>
        </p:txBody>
      </p:sp>
      <p:sp>
        <p:nvSpPr>
          <p:cNvPr id="117" name="TextBox 116">
            <a:extLst>
              <a:ext uri="{FF2B5EF4-FFF2-40B4-BE49-F238E27FC236}">
                <a16:creationId xmlns:a16="http://schemas.microsoft.com/office/drawing/2014/main" id="{3B70C588-7F35-4408-AB0A-2DA7C539F710}"/>
              </a:ext>
            </a:extLst>
          </p:cNvPr>
          <p:cNvSpPr txBox="1"/>
          <p:nvPr/>
        </p:nvSpPr>
        <p:spPr>
          <a:xfrm>
            <a:off x="512181" y="2001129"/>
            <a:ext cx="1705332" cy="454740"/>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100">
                <a:gradFill>
                  <a:gsLst>
                    <a:gs pos="0">
                      <a:srgbClr val="00188F"/>
                    </a:gs>
                    <a:gs pos="100000">
                      <a:srgbClr val="00188F"/>
                    </a:gs>
                  </a:gsLst>
                  <a:lin ang="5400000" scaled="1"/>
                </a:gradFill>
                <a:latin typeface="+mj-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Metadata-based ML </a:t>
            </a:r>
          </a:p>
        </p:txBody>
      </p:sp>
      <p:sp>
        <p:nvSpPr>
          <p:cNvPr id="118" name="TextBox 117">
            <a:extLst>
              <a:ext uri="{FF2B5EF4-FFF2-40B4-BE49-F238E27FC236}">
                <a16:creationId xmlns:a16="http://schemas.microsoft.com/office/drawing/2014/main" id="{77D135FD-6865-463F-8294-2FEF2363EE50}"/>
              </a:ext>
            </a:extLst>
          </p:cNvPr>
          <p:cNvSpPr txBox="1"/>
          <p:nvPr/>
        </p:nvSpPr>
        <p:spPr>
          <a:xfrm>
            <a:off x="7041284" y="2001129"/>
            <a:ext cx="1868140" cy="454740"/>
          </a:xfrm>
          <a:prstGeom prst="rect">
            <a:avLst/>
          </a:prstGeom>
          <a:noFill/>
        </p:spPr>
        <p:txBody>
          <a:bodyPr wrap="none" lIns="182880" tIns="146304" rIns="182880" bIns="146304" rtlCol="0">
            <a:spAutoFit/>
          </a:bodyPr>
          <a:lstStyle>
            <a:defPPr>
              <a:defRPr lang="en-US"/>
            </a:defPPr>
            <a:lvl1pPr>
              <a:lnSpc>
                <a:spcPct val="90000"/>
              </a:lnSpc>
              <a:spcAft>
                <a:spcPts val="600"/>
              </a:spcAft>
              <a:defRPr sz="1100">
                <a:gradFill>
                  <a:gsLst>
                    <a:gs pos="0">
                      <a:srgbClr val="00188F"/>
                    </a:gs>
                    <a:gs pos="100000">
                      <a:srgbClr val="00188F"/>
                    </a:gs>
                  </a:gsLst>
                  <a:lin ang="5400000" scaled="1"/>
                </a:gradFill>
                <a:latin typeface="+mj-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Detonation-based ML </a:t>
            </a:r>
          </a:p>
        </p:txBody>
      </p:sp>
      <p:sp>
        <p:nvSpPr>
          <p:cNvPr id="119" name="TextBox 118">
            <a:extLst>
              <a:ext uri="{FF2B5EF4-FFF2-40B4-BE49-F238E27FC236}">
                <a16:creationId xmlns:a16="http://schemas.microsoft.com/office/drawing/2014/main" id="{2A16869C-A681-4951-A084-2759B3DF1B27}"/>
              </a:ext>
            </a:extLst>
          </p:cNvPr>
          <p:cNvSpPr txBox="1"/>
          <p:nvPr/>
        </p:nvSpPr>
        <p:spPr>
          <a:xfrm>
            <a:off x="10315862" y="2001129"/>
            <a:ext cx="1166025" cy="454740"/>
          </a:xfrm>
          <a:prstGeom prst="rect">
            <a:avLst/>
          </a:prstGeom>
          <a:noFill/>
        </p:spPr>
        <p:txBody>
          <a:bodyPr wrap="none" lIns="182880" tIns="146304" rIns="182880" bIns="146304" rtlCol="0">
            <a:spAutoFit/>
          </a:bodyPr>
          <a:lstStyle>
            <a:defPPr>
              <a:defRPr lang="en-US"/>
            </a:defPPr>
            <a:lvl1pPr>
              <a:lnSpc>
                <a:spcPct val="90000"/>
              </a:lnSpc>
              <a:spcAft>
                <a:spcPts val="600"/>
              </a:spcAft>
              <a:defRPr sz="1100">
                <a:gradFill>
                  <a:gsLst>
                    <a:gs pos="0">
                      <a:srgbClr val="00188F"/>
                    </a:gs>
                    <a:gs pos="100000">
                      <a:srgbClr val="00188F"/>
                    </a:gs>
                  </a:gsLst>
                  <a:lin ang="5400000" scaled="1"/>
                </a:gradFill>
                <a:latin typeface="+mj-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Smart rules </a:t>
            </a:r>
          </a:p>
        </p:txBody>
      </p:sp>
      <p:sp>
        <p:nvSpPr>
          <p:cNvPr id="120" name="TextBox 119">
            <a:extLst>
              <a:ext uri="{FF2B5EF4-FFF2-40B4-BE49-F238E27FC236}">
                <a16:creationId xmlns:a16="http://schemas.microsoft.com/office/drawing/2014/main" id="{FE1D8EF6-8249-4696-B38F-3AB4ACD753BF}"/>
              </a:ext>
            </a:extLst>
          </p:cNvPr>
          <p:cNvSpPr txBox="1"/>
          <p:nvPr/>
        </p:nvSpPr>
        <p:spPr>
          <a:xfrm>
            <a:off x="8776711" y="2001129"/>
            <a:ext cx="1358385" cy="454740"/>
          </a:xfrm>
          <a:prstGeom prst="rect">
            <a:avLst/>
          </a:prstGeom>
          <a:noFill/>
        </p:spPr>
        <p:txBody>
          <a:bodyPr wrap="none" lIns="182880" tIns="146304" rIns="182880" bIns="146304" rtlCol="0">
            <a:spAutoFit/>
          </a:bodyPr>
          <a:lstStyle>
            <a:defPPr>
              <a:defRPr lang="en-US"/>
            </a:defPPr>
            <a:lvl1pPr>
              <a:lnSpc>
                <a:spcPct val="90000"/>
              </a:lnSpc>
              <a:spcAft>
                <a:spcPts val="600"/>
              </a:spcAft>
              <a:defRPr sz="1100">
                <a:gradFill>
                  <a:gsLst>
                    <a:gs pos="0">
                      <a:srgbClr val="00188F"/>
                    </a:gs>
                    <a:gs pos="100000">
                      <a:srgbClr val="00188F"/>
                    </a:gs>
                  </a:gsLst>
                  <a:lin ang="5400000" scaled="1"/>
                </a:gradFill>
                <a:latin typeface="+mj-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Reputation ML</a:t>
            </a:r>
          </a:p>
        </p:txBody>
      </p:sp>
      <p:sp>
        <p:nvSpPr>
          <p:cNvPr id="9" name="Title 8">
            <a:extLst>
              <a:ext uri="{FF2B5EF4-FFF2-40B4-BE49-F238E27FC236}">
                <a16:creationId xmlns:a16="http://schemas.microsoft.com/office/drawing/2014/main" id="{F361B2B9-4909-4122-9A09-DCE14232FCAE}"/>
              </a:ext>
            </a:extLst>
          </p:cNvPr>
          <p:cNvSpPr>
            <a:spLocks noGrp="1"/>
          </p:cNvSpPr>
          <p:nvPr>
            <p:ph type="title"/>
          </p:nvPr>
        </p:nvSpPr>
        <p:spPr>
          <a:xfrm>
            <a:off x="586740" y="202394"/>
            <a:ext cx="11018520" cy="553998"/>
          </a:xfrm>
        </p:spPr>
        <p:txBody>
          <a:bodyPr/>
          <a:lstStyle/>
          <a:p>
            <a:r>
              <a:rPr lang="en-US" dirty="0"/>
              <a:t>Microsoft Defender for Endpoint next generation protection engines</a:t>
            </a:r>
          </a:p>
        </p:txBody>
      </p:sp>
    </p:spTree>
    <p:extLst>
      <p:ext uri="{BB962C8B-B14F-4D97-AF65-F5344CB8AC3E}">
        <p14:creationId xmlns:p14="http://schemas.microsoft.com/office/powerpoint/2010/main" val="30744717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789780E-80CB-41B6-A65B-EEA8B7BD47E3}"/>
              </a:ext>
              <a:ext uri="{C183D7F6-B498-43B3-948B-1728B52AA6E4}">
                <adec:decorative xmlns:adec="http://schemas.microsoft.com/office/drawing/2017/decorative" val="1"/>
              </a:ext>
            </a:extLst>
          </p:cNvPr>
          <p:cNvSpPr/>
          <p:nvPr/>
        </p:nvSpPr>
        <p:spPr bwMode="auto">
          <a:xfrm>
            <a:off x="0" y="1487484"/>
            <a:ext cx="12192000" cy="21426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29B65144-9B76-4103-996C-723A3A561086}"/>
              </a:ext>
            </a:extLst>
          </p:cNvPr>
          <p:cNvSpPr txBox="1"/>
          <p:nvPr/>
        </p:nvSpPr>
        <p:spPr>
          <a:xfrm>
            <a:off x="257576" y="1779158"/>
            <a:ext cx="11769324" cy="7694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182880" tIns="0" rIns="182880" bIns="0" rtlCol="0" anchor="t">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Elevate your security</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Endpoint protection specially designed for businesses with up to 300 employees.</a:t>
            </a:r>
            <a:endParaRPr kumimoji="0" lang="en-US" sz="1765" b="0" i="0" u="none" strike="noStrike" kern="1200" cap="none" spc="0" normalizeH="0" baseline="0" noProof="0" dirty="0">
              <a:ln>
                <a:noFill/>
              </a:ln>
              <a:solidFill>
                <a:schemeClr val="bg1"/>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8446FD3D-2338-440E-9711-A07299CDDDC3}"/>
              </a:ext>
              <a:ext uri="{C183D7F6-B498-43B3-948B-1728B52AA6E4}">
                <adec:decorative xmlns:adec="http://schemas.microsoft.com/office/drawing/2017/decorative" val="1"/>
              </a:ext>
            </a:extLst>
          </p:cNvPr>
          <p:cNvSpPr/>
          <p:nvPr/>
        </p:nvSpPr>
        <p:spPr bwMode="auto">
          <a:xfrm>
            <a:off x="874347" y="2854578"/>
            <a:ext cx="3291839" cy="3383280"/>
          </a:xfrm>
          <a:prstGeom prst="roundRect">
            <a:avLst>
              <a:gd name="adj" fmla="val 3858"/>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27432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7009FA01-10C8-4EEF-A8EE-069F824D5649}"/>
              </a:ext>
            </a:extLst>
          </p:cNvPr>
          <p:cNvSpPr txBox="1"/>
          <p:nvPr/>
        </p:nvSpPr>
        <p:spPr>
          <a:xfrm>
            <a:off x="1129860" y="4198927"/>
            <a:ext cx="2919625" cy="1800493"/>
          </a:xfrm>
          <a:prstGeom prst="rect">
            <a:avLst/>
          </a:prstGeom>
          <a:noFill/>
        </p:spPr>
        <p:txBody>
          <a:bodyPr wrap="square" lIns="182880" tIns="0" rIns="182880" bIns="0" rtlCol="0" anchor="t">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Enterprise-grade protection</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lt"/>
                <a:cs typeface="Segoe UI"/>
              </a:rPr>
              <a:t>Protect your devices against ransomware and other cyberthreats with industry-leading Defender technologies like endpoint detection and response and threat and vulnerability management.</a:t>
            </a:r>
            <a:endParaRPr kumimoji="0" lang="en-US" sz="1300" b="0" i="0" u="none" strike="noStrike" kern="1200" cap="none" spc="0" normalizeH="0" baseline="0" noProof="0" dirty="0">
              <a:ln>
                <a:noFill/>
              </a:ln>
              <a:solidFill>
                <a:srgbClr val="000000"/>
              </a:solidFill>
              <a:effectLst/>
              <a:uLnTx/>
              <a:uFillTx/>
              <a:latin typeface="Segoe UI"/>
              <a:ea typeface="+mn-ea"/>
              <a:cs typeface="Segoe UI"/>
            </a:endParaRPr>
          </a:p>
        </p:txBody>
      </p:sp>
      <p:grpSp>
        <p:nvGrpSpPr>
          <p:cNvPr id="30" name="Group 4">
            <a:extLst>
              <a:ext uri="{FF2B5EF4-FFF2-40B4-BE49-F238E27FC236}">
                <a16:creationId xmlns:a16="http://schemas.microsoft.com/office/drawing/2014/main" id="{A42C2072-0FAC-44BC-9535-3C5C7C54A2E9}"/>
              </a:ext>
              <a:ext uri="{C183D7F6-B498-43B3-948B-1728B52AA6E4}">
                <adec:decorative xmlns:adec="http://schemas.microsoft.com/office/drawing/2017/decorative" val="1"/>
              </a:ext>
            </a:extLst>
          </p:cNvPr>
          <p:cNvGrpSpPr>
            <a:grpSpLocks noChangeAspect="1"/>
          </p:cNvGrpSpPr>
          <p:nvPr/>
        </p:nvGrpSpPr>
        <p:grpSpPr bwMode="auto">
          <a:xfrm>
            <a:off x="2261706" y="3276857"/>
            <a:ext cx="517120" cy="470782"/>
            <a:chOff x="1383" y="998"/>
            <a:chExt cx="279" cy="254"/>
          </a:xfrm>
        </p:grpSpPr>
        <p:sp>
          <p:nvSpPr>
            <p:cNvPr id="31" name="Freeform 5">
              <a:extLst>
                <a:ext uri="{FF2B5EF4-FFF2-40B4-BE49-F238E27FC236}">
                  <a16:creationId xmlns:a16="http://schemas.microsoft.com/office/drawing/2014/main" id="{79866B86-F34A-403C-9348-0499C106A201}"/>
                </a:ext>
              </a:extLst>
            </p:cNvPr>
            <p:cNvSpPr>
              <a:spLocks/>
            </p:cNvSpPr>
            <p:nvPr/>
          </p:nvSpPr>
          <p:spPr bwMode="auto">
            <a:xfrm>
              <a:off x="1383" y="1057"/>
              <a:ext cx="279" cy="159"/>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Freeform 6">
              <a:extLst>
                <a:ext uri="{FF2B5EF4-FFF2-40B4-BE49-F238E27FC236}">
                  <a16:creationId xmlns:a16="http://schemas.microsoft.com/office/drawing/2014/main" id="{CC690854-4567-4FCF-BEF9-DDD0F1EB2A8F}"/>
                </a:ext>
              </a:extLst>
            </p:cNvPr>
            <p:cNvSpPr>
              <a:spLocks/>
            </p:cNvSpPr>
            <p:nvPr/>
          </p:nvSpPr>
          <p:spPr bwMode="auto">
            <a:xfrm>
              <a:off x="1383" y="998"/>
              <a:ext cx="278" cy="39"/>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7">
              <a:extLst>
                <a:ext uri="{FF2B5EF4-FFF2-40B4-BE49-F238E27FC236}">
                  <a16:creationId xmlns:a16="http://schemas.microsoft.com/office/drawing/2014/main" id="{9B2ED6B9-F3AF-469E-9DF4-56F0C87580D9}"/>
                </a:ext>
              </a:extLst>
            </p:cNvPr>
            <p:cNvSpPr>
              <a:spLocks/>
            </p:cNvSpPr>
            <p:nvPr/>
          </p:nvSpPr>
          <p:spPr bwMode="auto">
            <a:xfrm>
              <a:off x="1523" y="1107"/>
              <a:ext cx="138" cy="14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0078D4"/>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 name="Rectangle: Rounded Corners 3">
            <a:extLst>
              <a:ext uri="{FF2B5EF4-FFF2-40B4-BE49-F238E27FC236}">
                <a16:creationId xmlns:a16="http://schemas.microsoft.com/office/drawing/2014/main" id="{3502EA98-22B0-4D65-8D7F-C25890A1E33A}"/>
              </a:ext>
              <a:ext uri="{C183D7F6-B498-43B3-948B-1728B52AA6E4}">
                <adec:decorative xmlns:adec="http://schemas.microsoft.com/office/drawing/2017/decorative" val="1"/>
              </a:ext>
            </a:extLst>
          </p:cNvPr>
          <p:cNvSpPr/>
          <p:nvPr/>
        </p:nvSpPr>
        <p:spPr bwMode="auto">
          <a:xfrm>
            <a:off x="4450080" y="2854578"/>
            <a:ext cx="3291839" cy="3383280"/>
          </a:xfrm>
          <a:prstGeom prst="roundRect">
            <a:avLst>
              <a:gd name="adj" fmla="val 3858"/>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27432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A71D0CC2-091F-4F6B-A1A0-22EFFDEE5961}"/>
              </a:ext>
            </a:extLst>
          </p:cNvPr>
          <p:cNvSpPr txBox="1"/>
          <p:nvPr/>
        </p:nvSpPr>
        <p:spPr>
          <a:xfrm>
            <a:off x="4498166" y="4176974"/>
            <a:ext cx="3145497" cy="1800493"/>
          </a:xfrm>
          <a:prstGeom prst="rect">
            <a:avLst/>
          </a:prstGeom>
          <a:noFill/>
        </p:spPr>
        <p:txBody>
          <a:bodyPr wrap="square" lIns="182880" tIns="0" rIns="182880" bIns="0" rtlCol="0" anchor="t">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Easy to use</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Get</a:t>
            </a:r>
            <a:r>
              <a:rPr kumimoji="0" lang="en-US" sz="1300" b="0" i="0" u="none" strike="noStrike" kern="1200" cap="none" spc="0" normalizeH="0" baseline="0" noProof="0" dirty="0">
                <a:ln>
                  <a:noFill/>
                </a:ln>
                <a:solidFill>
                  <a:srgbClr val="000000"/>
                </a:solidFill>
                <a:effectLst/>
                <a:uLnTx/>
                <a:uFillTx/>
                <a:latin typeface="Segoe UI"/>
                <a:ea typeface="+mn-lt"/>
                <a:cs typeface="Segoe UI"/>
              </a:rPr>
              <a:t> up and running quickly with easy,  wizard-based onboarding. Out-of-the box policies and automated investigation and remediation help automatically protect you against the latest threats, so you can focus on running your business.</a:t>
            </a:r>
            <a:endParaRPr kumimoji="0" lang="en-US" sz="1300" b="0" i="0" u="none" strike="noStrike" kern="1200" cap="none" spc="0" normalizeH="0" baseline="0" noProof="0" dirty="0">
              <a:ln>
                <a:noFill/>
              </a:ln>
              <a:solidFill>
                <a:srgbClr val="000000"/>
              </a:solidFill>
              <a:effectLst/>
              <a:uLnTx/>
              <a:uFillTx/>
              <a:latin typeface="Segoe UI"/>
              <a:ea typeface="+mn-ea"/>
              <a:cs typeface="Segoe UI"/>
            </a:endParaRPr>
          </a:p>
        </p:txBody>
      </p:sp>
      <p:grpSp>
        <p:nvGrpSpPr>
          <p:cNvPr id="34" name="Group 37">
            <a:extLst>
              <a:ext uri="{FF2B5EF4-FFF2-40B4-BE49-F238E27FC236}">
                <a16:creationId xmlns:a16="http://schemas.microsoft.com/office/drawing/2014/main" id="{9BB63AFD-5BEE-4EEF-A779-483AAE4447F5}"/>
              </a:ext>
              <a:ext uri="{C183D7F6-B498-43B3-948B-1728B52AA6E4}">
                <adec:decorative xmlns:adec="http://schemas.microsoft.com/office/drawing/2017/decorative" val="1"/>
              </a:ext>
            </a:extLst>
          </p:cNvPr>
          <p:cNvGrpSpPr>
            <a:grpSpLocks noChangeAspect="1"/>
          </p:cNvGrpSpPr>
          <p:nvPr/>
        </p:nvGrpSpPr>
        <p:grpSpPr bwMode="auto">
          <a:xfrm>
            <a:off x="5802222" y="3322266"/>
            <a:ext cx="587554" cy="379962"/>
            <a:chOff x="8450" y="2558"/>
            <a:chExt cx="317" cy="205"/>
          </a:xfrm>
        </p:grpSpPr>
        <p:sp>
          <p:nvSpPr>
            <p:cNvPr id="35" name="Freeform 38">
              <a:extLst>
                <a:ext uri="{FF2B5EF4-FFF2-40B4-BE49-F238E27FC236}">
                  <a16:creationId xmlns:a16="http://schemas.microsoft.com/office/drawing/2014/main" id="{88F26CF2-5991-43B1-9209-8E52546B1F35}"/>
                </a:ext>
              </a:extLst>
            </p:cNvPr>
            <p:cNvSpPr>
              <a:spLocks/>
            </p:cNvSpPr>
            <p:nvPr/>
          </p:nvSpPr>
          <p:spPr bwMode="auto">
            <a:xfrm>
              <a:off x="8450" y="2558"/>
              <a:ext cx="208" cy="156"/>
            </a:xfrm>
            <a:custGeom>
              <a:avLst/>
              <a:gdLst>
                <a:gd name="T0" fmla="*/ 20 w 280"/>
                <a:gd name="T1" fmla="*/ 173 h 210"/>
                <a:gd name="T2" fmla="*/ 20 w 280"/>
                <a:gd name="T3" fmla="*/ 173 h 210"/>
                <a:gd name="T4" fmla="*/ 42 w 280"/>
                <a:gd name="T5" fmla="*/ 188 h 210"/>
                <a:gd name="T6" fmla="*/ 70 w 280"/>
                <a:gd name="T7" fmla="*/ 194 h 210"/>
                <a:gd name="T8" fmla="*/ 229 w 280"/>
                <a:gd name="T9" fmla="*/ 194 h 210"/>
                <a:gd name="T10" fmla="*/ 239 w 280"/>
                <a:gd name="T11" fmla="*/ 206 h 210"/>
                <a:gd name="T12" fmla="*/ 253 w 280"/>
                <a:gd name="T13" fmla="*/ 210 h 210"/>
                <a:gd name="T14" fmla="*/ 264 w 280"/>
                <a:gd name="T15" fmla="*/ 208 h 210"/>
                <a:gd name="T16" fmla="*/ 272 w 280"/>
                <a:gd name="T17" fmla="*/ 202 h 210"/>
                <a:gd name="T18" fmla="*/ 278 w 280"/>
                <a:gd name="T19" fmla="*/ 193 h 210"/>
                <a:gd name="T20" fmla="*/ 280 w 280"/>
                <a:gd name="T21" fmla="*/ 183 h 210"/>
                <a:gd name="T22" fmla="*/ 278 w 280"/>
                <a:gd name="T23" fmla="*/ 172 h 210"/>
                <a:gd name="T24" fmla="*/ 272 w 280"/>
                <a:gd name="T25" fmla="*/ 164 h 210"/>
                <a:gd name="T26" fmla="*/ 264 w 280"/>
                <a:gd name="T27" fmla="*/ 158 h 210"/>
                <a:gd name="T28" fmla="*/ 253 w 280"/>
                <a:gd name="T29" fmla="*/ 156 h 210"/>
                <a:gd name="T30" fmla="*/ 239 w 280"/>
                <a:gd name="T31" fmla="*/ 160 h 210"/>
                <a:gd name="T32" fmla="*/ 229 w 280"/>
                <a:gd name="T33" fmla="*/ 172 h 210"/>
                <a:gd name="T34" fmla="*/ 70 w 280"/>
                <a:gd name="T35" fmla="*/ 172 h 210"/>
                <a:gd name="T36" fmla="*/ 51 w 280"/>
                <a:gd name="T37" fmla="*/ 168 h 210"/>
                <a:gd name="T38" fmla="*/ 35 w 280"/>
                <a:gd name="T39" fmla="*/ 158 h 210"/>
                <a:gd name="T40" fmla="*/ 25 w 280"/>
                <a:gd name="T41" fmla="*/ 142 h 210"/>
                <a:gd name="T42" fmla="*/ 21 w 280"/>
                <a:gd name="T43" fmla="*/ 124 h 210"/>
                <a:gd name="T44" fmla="*/ 25 w 280"/>
                <a:gd name="T45" fmla="*/ 105 h 210"/>
                <a:gd name="T46" fmla="*/ 35 w 280"/>
                <a:gd name="T47" fmla="*/ 89 h 210"/>
                <a:gd name="T48" fmla="*/ 51 w 280"/>
                <a:gd name="T49" fmla="*/ 79 h 210"/>
                <a:gd name="T50" fmla="*/ 70 w 280"/>
                <a:gd name="T51" fmla="*/ 75 h 210"/>
                <a:gd name="T52" fmla="*/ 92 w 280"/>
                <a:gd name="T53" fmla="*/ 75 h 210"/>
                <a:gd name="T54" fmla="*/ 100 w 280"/>
                <a:gd name="T55" fmla="*/ 54 h 210"/>
                <a:gd name="T56" fmla="*/ 114 w 280"/>
                <a:gd name="T57" fmla="*/ 37 h 210"/>
                <a:gd name="T58" fmla="*/ 134 w 280"/>
                <a:gd name="T59" fmla="*/ 25 h 210"/>
                <a:gd name="T60" fmla="*/ 156 w 280"/>
                <a:gd name="T61" fmla="*/ 21 h 210"/>
                <a:gd name="T62" fmla="*/ 185 w 280"/>
                <a:gd name="T63" fmla="*/ 28 h 210"/>
                <a:gd name="T64" fmla="*/ 208 w 280"/>
                <a:gd name="T65" fmla="*/ 47 h 210"/>
                <a:gd name="T66" fmla="*/ 219 w 280"/>
                <a:gd name="T67" fmla="*/ 43 h 210"/>
                <a:gd name="T68" fmla="*/ 230 w 280"/>
                <a:gd name="T69" fmla="*/ 40 h 210"/>
                <a:gd name="T70" fmla="*/ 216 w 280"/>
                <a:gd name="T71" fmla="*/ 23 h 210"/>
                <a:gd name="T72" fmla="*/ 198 w 280"/>
                <a:gd name="T73" fmla="*/ 10 h 210"/>
                <a:gd name="T74" fmla="*/ 178 w 280"/>
                <a:gd name="T75" fmla="*/ 2 h 210"/>
                <a:gd name="T76" fmla="*/ 156 w 280"/>
                <a:gd name="T77" fmla="*/ 0 h 210"/>
                <a:gd name="T78" fmla="*/ 131 w 280"/>
                <a:gd name="T79" fmla="*/ 3 h 210"/>
                <a:gd name="T80" fmla="*/ 108 w 280"/>
                <a:gd name="T81" fmla="*/ 14 h 210"/>
                <a:gd name="T82" fmla="*/ 89 w 280"/>
                <a:gd name="T83" fmla="*/ 31 h 210"/>
                <a:gd name="T84" fmla="*/ 76 w 280"/>
                <a:gd name="T85" fmla="*/ 54 h 210"/>
                <a:gd name="T86" fmla="*/ 70 w 280"/>
                <a:gd name="T87" fmla="*/ 54 h 210"/>
                <a:gd name="T88" fmla="*/ 42 w 280"/>
                <a:gd name="T89" fmla="*/ 59 h 210"/>
                <a:gd name="T90" fmla="*/ 20 w 280"/>
                <a:gd name="T91" fmla="*/ 74 h 210"/>
                <a:gd name="T92" fmla="*/ 5 w 280"/>
                <a:gd name="T93" fmla="*/ 96 h 210"/>
                <a:gd name="T94" fmla="*/ 0 w 280"/>
                <a:gd name="T95" fmla="*/ 124 h 210"/>
                <a:gd name="T96" fmla="*/ 5 w 280"/>
                <a:gd name="T97" fmla="*/ 151 h 210"/>
                <a:gd name="T98" fmla="*/ 20 w 280"/>
                <a:gd name="T99" fmla="*/ 17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0" h="210">
                  <a:moveTo>
                    <a:pt x="20" y="173"/>
                  </a:moveTo>
                  <a:lnTo>
                    <a:pt x="20" y="173"/>
                  </a:lnTo>
                  <a:cubicBezTo>
                    <a:pt x="26" y="180"/>
                    <a:pt x="34" y="185"/>
                    <a:pt x="42" y="188"/>
                  </a:cubicBezTo>
                  <a:cubicBezTo>
                    <a:pt x="51" y="192"/>
                    <a:pt x="60" y="194"/>
                    <a:pt x="70" y="194"/>
                  </a:cubicBezTo>
                  <a:lnTo>
                    <a:pt x="229" y="194"/>
                  </a:lnTo>
                  <a:cubicBezTo>
                    <a:pt x="231" y="199"/>
                    <a:pt x="234" y="203"/>
                    <a:pt x="239" y="206"/>
                  </a:cubicBezTo>
                  <a:cubicBezTo>
                    <a:pt x="243" y="208"/>
                    <a:pt x="248" y="210"/>
                    <a:pt x="253" y="210"/>
                  </a:cubicBezTo>
                  <a:cubicBezTo>
                    <a:pt x="257" y="210"/>
                    <a:pt x="261" y="209"/>
                    <a:pt x="264" y="208"/>
                  </a:cubicBezTo>
                  <a:cubicBezTo>
                    <a:pt x="267" y="207"/>
                    <a:pt x="270" y="205"/>
                    <a:pt x="272" y="202"/>
                  </a:cubicBezTo>
                  <a:cubicBezTo>
                    <a:pt x="275" y="200"/>
                    <a:pt x="277" y="197"/>
                    <a:pt x="278" y="193"/>
                  </a:cubicBezTo>
                  <a:cubicBezTo>
                    <a:pt x="280" y="190"/>
                    <a:pt x="280" y="187"/>
                    <a:pt x="280" y="183"/>
                  </a:cubicBezTo>
                  <a:cubicBezTo>
                    <a:pt x="280" y="179"/>
                    <a:pt x="280" y="176"/>
                    <a:pt x="278" y="172"/>
                  </a:cubicBezTo>
                  <a:cubicBezTo>
                    <a:pt x="277" y="169"/>
                    <a:pt x="275" y="166"/>
                    <a:pt x="272" y="164"/>
                  </a:cubicBezTo>
                  <a:cubicBezTo>
                    <a:pt x="270" y="161"/>
                    <a:pt x="267" y="160"/>
                    <a:pt x="264" y="158"/>
                  </a:cubicBezTo>
                  <a:cubicBezTo>
                    <a:pt x="261" y="157"/>
                    <a:pt x="257" y="156"/>
                    <a:pt x="253" y="156"/>
                  </a:cubicBezTo>
                  <a:cubicBezTo>
                    <a:pt x="248" y="156"/>
                    <a:pt x="243" y="157"/>
                    <a:pt x="239" y="160"/>
                  </a:cubicBezTo>
                  <a:cubicBezTo>
                    <a:pt x="234" y="163"/>
                    <a:pt x="231" y="167"/>
                    <a:pt x="229" y="172"/>
                  </a:cubicBezTo>
                  <a:lnTo>
                    <a:pt x="70" y="172"/>
                  </a:lnTo>
                  <a:cubicBezTo>
                    <a:pt x="63" y="172"/>
                    <a:pt x="57" y="171"/>
                    <a:pt x="51" y="168"/>
                  </a:cubicBezTo>
                  <a:cubicBezTo>
                    <a:pt x="45" y="166"/>
                    <a:pt x="40" y="162"/>
                    <a:pt x="35" y="158"/>
                  </a:cubicBezTo>
                  <a:cubicBezTo>
                    <a:pt x="31" y="153"/>
                    <a:pt x="28" y="148"/>
                    <a:pt x="25" y="142"/>
                  </a:cubicBezTo>
                  <a:cubicBezTo>
                    <a:pt x="22" y="136"/>
                    <a:pt x="21" y="130"/>
                    <a:pt x="21" y="124"/>
                  </a:cubicBezTo>
                  <a:cubicBezTo>
                    <a:pt x="21" y="117"/>
                    <a:pt x="22" y="111"/>
                    <a:pt x="25" y="105"/>
                  </a:cubicBezTo>
                  <a:cubicBezTo>
                    <a:pt x="28" y="99"/>
                    <a:pt x="31" y="94"/>
                    <a:pt x="35" y="89"/>
                  </a:cubicBezTo>
                  <a:cubicBezTo>
                    <a:pt x="40" y="85"/>
                    <a:pt x="45" y="81"/>
                    <a:pt x="51" y="79"/>
                  </a:cubicBezTo>
                  <a:cubicBezTo>
                    <a:pt x="57" y="76"/>
                    <a:pt x="63" y="75"/>
                    <a:pt x="70" y="75"/>
                  </a:cubicBezTo>
                  <a:lnTo>
                    <a:pt x="92" y="75"/>
                  </a:lnTo>
                  <a:cubicBezTo>
                    <a:pt x="94" y="67"/>
                    <a:pt x="96" y="60"/>
                    <a:pt x="100" y="54"/>
                  </a:cubicBezTo>
                  <a:cubicBezTo>
                    <a:pt x="104" y="47"/>
                    <a:pt x="109" y="41"/>
                    <a:pt x="114" y="37"/>
                  </a:cubicBezTo>
                  <a:cubicBezTo>
                    <a:pt x="120" y="32"/>
                    <a:pt x="126" y="28"/>
                    <a:pt x="134" y="25"/>
                  </a:cubicBezTo>
                  <a:cubicBezTo>
                    <a:pt x="141" y="23"/>
                    <a:pt x="148" y="21"/>
                    <a:pt x="156" y="21"/>
                  </a:cubicBezTo>
                  <a:cubicBezTo>
                    <a:pt x="166" y="21"/>
                    <a:pt x="176" y="24"/>
                    <a:pt x="185" y="28"/>
                  </a:cubicBezTo>
                  <a:cubicBezTo>
                    <a:pt x="194" y="33"/>
                    <a:pt x="202" y="39"/>
                    <a:pt x="208" y="47"/>
                  </a:cubicBezTo>
                  <a:cubicBezTo>
                    <a:pt x="212" y="46"/>
                    <a:pt x="215" y="44"/>
                    <a:pt x="219" y="43"/>
                  </a:cubicBezTo>
                  <a:cubicBezTo>
                    <a:pt x="222" y="42"/>
                    <a:pt x="226" y="41"/>
                    <a:pt x="230" y="40"/>
                  </a:cubicBezTo>
                  <a:cubicBezTo>
                    <a:pt x="225" y="34"/>
                    <a:pt x="221" y="28"/>
                    <a:pt x="216" y="23"/>
                  </a:cubicBezTo>
                  <a:cubicBezTo>
                    <a:pt x="210" y="18"/>
                    <a:pt x="204" y="14"/>
                    <a:pt x="198" y="10"/>
                  </a:cubicBezTo>
                  <a:cubicBezTo>
                    <a:pt x="192" y="7"/>
                    <a:pt x="185" y="4"/>
                    <a:pt x="178" y="2"/>
                  </a:cubicBezTo>
                  <a:cubicBezTo>
                    <a:pt x="171" y="1"/>
                    <a:pt x="164" y="0"/>
                    <a:pt x="156" y="0"/>
                  </a:cubicBezTo>
                  <a:cubicBezTo>
                    <a:pt x="147" y="0"/>
                    <a:pt x="139" y="1"/>
                    <a:pt x="131" y="3"/>
                  </a:cubicBezTo>
                  <a:cubicBezTo>
                    <a:pt x="122" y="6"/>
                    <a:pt x="115" y="10"/>
                    <a:pt x="108" y="14"/>
                  </a:cubicBezTo>
                  <a:cubicBezTo>
                    <a:pt x="101" y="19"/>
                    <a:pt x="95" y="25"/>
                    <a:pt x="89" y="31"/>
                  </a:cubicBezTo>
                  <a:cubicBezTo>
                    <a:pt x="84" y="38"/>
                    <a:pt x="79" y="45"/>
                    <a:pt x="76" y="54"/>
                  </a:cubicBezTo>
                  <a:lnTo>
                    <a:pt x="70" y="54"/>
                  </a:lnTo>
                  <a:cubicBezTo>
                    <a:pt x="60" y="54"/>
                    <a:pt x="51" y="55"/>
                    <a:pt x="42" y="59"/>
                  </a:cubicBezTo>
                  <a:cubicBezTo>
                    <a:pt x="34" y="63"/>
                    <a:pt x="26" y="68"/>
                    <a:pt x="20" y="74"/>
                  </a:cubicBezTo>
                  <a:cubicBezTo>
                    <a:pt x="14" y="80"/>
                    <a:pt x="9" y="88"/>
                    <a:pt x="5" y="96"/>
                  </a:cubicBezTo>
                  <a:cubicBezTo>
                    <a:pt x="1" y="105"/>
                    <a:pt x="0" y="114"/>
                    <a:pt x="0" y="124"/>
                  </a:cubicBezTo>
                  <a:cubicBezTo>
                    <a:pt x="0" y="133"/>
                    <a:pt x="1" y="142"/>
                    <a:pt x="5" y="151"/>
                  </a:cubicBezTo>
                  <a:cubicBezTo>
                    <a:pt x="9" y="159"/>
                    <a:pt x="14" y="167"/>
                    <a:pt x="20" y="173"/>
                  </a:cubicBezTo>
                  <a:close/>
                </a:path>
              </a:pathLst>
            </a:custGeom>
            <a:solidFill>
              <a:srgbClr val="0078D4"/>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39">
              <a:extLst>
                <a:ext uri="{FF2B5EF4-FFF2-40B4-BE49-F238E27FC236}">
                  <a16:creationId xmlns:a16="http://schemas.microsoft.com/office/drawing/2014/main" id="{2A126325-CF31-4945-B296-BDF41D9E620D}"/>
                </a:ext>
              </a:extLst>
            </p:cNvPr>
            <p:cNvSpPr>
              <a:spLocks/>
            </p:cNvSpPr>
            <p:nvPr/>
          </p:nvSpPr>
          <p:spPr bwMode="auto">
            <a:xfrm>
              <a:off x="8518" y="2594"/>
              <a:ext cx="249" cy="169"/>
            </a:xfrm>
            <a:custGeom>
              <a:avLst/>
              <a:gdLst>
                <a:gd name="T0" fmla="*/ 310 w 335"/>
                <a:gd name="T1" fmla="*/ 80 h 227"/>
                <a:gd name="T2" fmla="*/ 310 w 335"/>
                <a:gd name="T3" fmla="*/ 80 h 227"/>
                <a:gd name="T4" fmla="*/ 283 w 335"/>
                <a:gd name="T5" fmla="*/ 61 h 227"/>
                <a:gd name="T6" fmla="*/ 250 w 335"/>
                <a:gd name="T7" fmla="*/ 54 h 227"/>
                <a:gd name="T8" fmla="*/ 234 w 335"/>
                <a:gd name="T9" fmla="*/ 32 h 227"/>
                <a:gd name="T10" fmla="*/ 214 w 335"/>
                <a:gd name="T11" fmla="*/ 15 h 227"/>
                <a:gd name="T12" fmla="*/ 189 w 335"/>
                <a:gd name="T13" fmla="*/ 4 h 227"/>
                <a:gd name="T14" fmla="*/ 162 w 335"/>
                <a:gd name="T15" fmla="*/ 0 h 227"/>
                <a:gd name="T16" fmla="*/ 130 w 335"/>
                <a:gd name="T17" fmla="*/ 6 h 227"/>
                <a:gd name="T18" fmla="*/ 102 w 335"/>
                <a:gd name="T19" fmla="*/ 22 h 227"/>
                <a:gd name="T20" fmla="*/ 80 w 335"/>
                <a:gd name="T21" fmla="*/ 46 h 227"/>
                <a:gd name="T22" fmla="*/ 67 w 335"/>
                <a:gd name="T23" fmla="*/ 76 h 227"/>
                <a:gd name="T24" fmla="*/ 37 w 335"/>
                <a:gd name="T25" fmla="*/ 86 h 227"/>
                <a:gd name="T26" fmla="*/ 13 w 335"/>
                <a:gd name="T27" fmla="*/ 108 h 227"/>
                <a:gd name="T28" fmla="*/ 129 w 335"/>
                <a:gd name="T29" fmla="*/ 108 h 227"/>
                <a:gd name="T30" fmla="*/ 143 w 335"/>
                <a:gd name="T31" fmla="*/ 96 h 227"/>
                <a:gd name="T32" fmla="*/ 162 w 335"/>
                <a:gd name="T33" fmla="*/ 92 h 227"/>
                <a:gd name="T34" fmla="*/ 179 w 335"/>
                <a:gd name="T35" fmla="*/ 95 h 227"/>
                <a:gd name="T36" fmla="*/ 193 w 335"/>
                <a:gd name="T37" fmla="*/ 104 h 227"/>
                <a:gd name="T38" fmla="*/ 202 w 335"/>
                <a:gd name="T39" fmla="*/ 118 h 227"/>
                <a:gd name="T40" fmla="*/ 206 w 335"/>
                <a:gd name="T41" fmla="*/ 135 h 227"/>
                <a:gd name="T42" fmla="*/ 202 w 335"/>
                <a:gd name="T43" fmla="*/ 152 h 227"/>
                <a:gd name="T44" fmla="*/ 193 w 335"/>
                <a:gd name="T45" fmla="*/ 165 h 227"/>
                <a:gd name="T46" fmla="*/ 179 w 335"/>
                <a:gd name="T47" fmla="*/ 175 h 227"/>
                <a:gd name="T48" fmla="*/ 162 w 335"/>
                <a:gd name="T49" fmla="*/ 178 h 227"/>
                <a:gd name="T50" fmla="*/ 144 w 335"/>
                <a:gd name="T51" fmla="*/ 174 h 227"/>
                <a:gd name="T52" fmla="*/ 129 w 335"/>
                <a:gd name="T53" fmla="*/ 162 h 227"/>
                <a:gd name="T54" fmla="*/ 0 w 335"/>
                <a:gd name="T55" fmla="*/ 162 h 227"/>
                <a:gd name="T56" fmla="*/ 8 w 335"/>
                <a:gd name="T57" fmla="*/ 188 h 227"/>
                <a:gd name="T58" fmla="*/ 25 w 335"/>
                <a:gd name="T59" fmla="*/ 208 h 227"/>
                <a:gd name="T60" fmla="*/ 48 w 335"/>
                <a:gd name="T61" fmla="*/ 222 h 227"/>
                <a:gd name="T62" fmla="*/ 75 w 335"/>
                <a:gd name="T63" fmla="*/ 227 h 227"/>
                <a:gd name="T64" fmla="*/ 249 w 335"/>
                <a:gd name="T65" fmla="*/ 227 h 227"/>
                <a:gd name="T66" fmla="*/ 282 w 335"/>
                <a:gd name="T67" fmla="*/ 220 h 227"/>
                <a:gd name="T68" fmla="*/ 310 w 335"/>
                <a:gd name="T69" fmla="*/ 202 h 227"/>
                <a:gd name="T70" fmla="*/ 328 w 335"/>
                <a:gd name="T71" fmla="*/ 174 h 227"/>
                <a:gd name="T72" fmla="*/ 335 w 335"/>
                <a:gd name="T73" fmla="*/ 141 h 227"/>
                <a:gd name="T74" fmla="*/ 328 w 335"/>
                <a:gd name="T75" fmla="*/ 107 h 227"/>
                <a:gd name="T76" fmla="*/ 310 w 335"/>
                <a:gd name="T77" fmla="*/ 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5" h="227">
                  <a:moveTo>
                    <a:pt x="310" y="80"/>
                  </a:moveTo>
                  <a:lnTo>
                    <a:pt x="310" y="80"/>
                  </a:lnTo>
                  <a:cubicBezTo>
                    <a:pt x="302" y="72"/>
                    <a:pt x="293" y="66"/>
                    <a:pt x="283" y="61"/>
                  </a:cubicBezTo>
                  <a:cubicBezTo>
                    <a:pt x="272" y="57"/>
                    <a:pt x="261" y="54"/>
                    <a:pt x="250" y="54"/>
                  </a:cubicBezTo>
                  <a:cubicBezTo>
                    <a:pt x="245" y="46"/>
                    <a:pt x="240" y="38"/>
                    <a:pt x="234" y="32"/>
                  </a:cubicBezTo>
                  <a:cubicBezTo>
                    <a:pt x="228" y="25"/>
                    <a:pt x="221" y="20"/>
                    <a:pt x="214" y="15"/>
                  </a:cubicBezTo>
                  <a:cubicBezTo>
                    <a:pt x="206" y="10"/>
                    <a:pt x="198" y="7"/>
                    <a:pt x="189" y="4"/>
                  </a:cubicBezTo>
                  <a:cubicBezTo>
                    <a:pt x="181" y="2"/>
                    <a:pt x="172" y="0"/>
                    <a:pt x="162" y="0"/>
                  </a:cubicBezTo>
                  <a:cubicBezTo>
                    <a:pt x="151" y="0"/>
                    <a:pt x="140" y="2"/>
                    <a:pt x="130" y="6"/>
                  </a:cubicBezTo>
                  <a:cubicBezTo>
                    <a:pt x="119" y="10"/>
                    <a:pt x="110" y="15"/>
                    <a:pt x="102" y="22"/>
                  </a:cubicBezTo>
                  <a:cubicBezTo>
                    <a:pt x="93" y="28"/>
                    <a:pt x="86" y="36"/>
                    <a:pt x="80" y="46"/>
                  </a:cubicBezTo>
                  <a:cubicBezTo>
                    <a:pt x="74" y="55"/>
                    <a:pt x="70" y="65"/>
                    <a:pt x="67" y="76"/>
                  </a:cubicBezTo>
                  <a:cubicBezTo>
                    <a:pt x="56" y="77"/>
                    <a:pt x="46" y="81"/>
                    <a:pt x="37" y="86"/>
                  </a:cubicBezTo>
                  <a:cubicBezTo>
                    <a:pt x="27" y="92"/>
                    <a:pt x="19" y="99"/>
                    <a:pt x="13" y="108"/>
                  </a:cubicBezTo>
                  <a:lnTo>
                    <a:pt x="129" y="108"/>
                  </a:lnTo>
                  <a:cubicBezTo>
                    <a:pt x="133" y="103"/>
                    <a:pt x="138" y="99"/>
                    <a:pt x="143" y="96"/>
                  </a:cubicBezTo>
                  <a:cubicBezTo>
                    <a:pt x="149" y="93"/>
                    <a:pt x="156" y="92"/>
                    <a:pt x="162" y="92"/>
                  </a:cubicBezTo>
                  <a:cubicBezTo>
                    <a:pt x="168" y="92"/>
                    <a:pt x="174" y="93"/>
                    <a:pt x="179" y="95"/>
                  </a:cubicBezTo>
                  <a:cubicBezTo>
                    <a:pt x="184" y="97"/>
                    <a:pt x="189" y="101"/>
                    <a:pt x="193" y="104"/>
                  </a:cubicBezTo>
                  <a:cubicBezTo>
                    <a:pt x="197" y="108"/>
                    <a:pt x="200" y="113"/>
                    <a:pt x="202" y="118"/>
                  </a:cubicBezTo>
                  <a:cubicBezTo>
                    <a:pt x="204" y="123"/>
                    <a:pt x="206" y="129"/>
                    <a:pt x="206" y="135"/>
                  </a:cubicBezTo>
                  <a:cubicBezTo>
                    <a:pt x="206" y="141"/>
                    <a:pt x="204" y="146"/>
                    <a:pt x="202" y="152"/>
                  </a:cubicBezTo>
                  <a:cubicBezTo>
                    <a:pt x="200" y="157"/>
                    <a:pt x="197" y="161"/>
                    <a:pt x="193" y="165"/>
                  </a:cubicBezTo>
                  <a:cubicBezTo>
                    <a:pt x="189" y="169"/>
                    <a:pt x="184" y="172"/>
                    <a:pt x="179" y="175"/>
                  </a:cubicBezTo>
                  <a:cubicBezTo>
                    <a:pt x="174" y="177"/>
                    <a:pt x="168" y="178"/>
                    <a:pt x="162" y="178"/>
                  </a:cubicBezTo>
                  <a:cubicBezTo>
                    <a:pt x="156" y="178"/>
                    <a:pt x="149" y="177"/>
                    <a:pt x="144" y="174"/>
                  </a:cubicBezTo>
                  <a:cubicBezTo>
                    <a:pt x="138" y="171"/>
                    <a:pt x="133" y="167"/>
                    <a:pt x="129" y="162"/>
                  </a:cubicBezTo>
                  <a:lnTo>
                    <a:pt x="0" y="162"/>
                  </a:lnTo>
                  <a:cubicBezTo>
                    <a:pt x="1" y="171"/>
                    <a:pt x="4" y="180"/>
                    <a:pt x="8" y="188"/>
                  </a:cubicBezTo>
                  <a:cubicBezTo>
                    <a:pt x="13" y="196"/>
                    <a:pt x="18" y="203"/>
                    <a:pt x="25" y="208"/>
                  </a:cubicBezTo>
                  <a:cubicBezTo>
                    <a:pt x="32" y="214"/>
                    <a:pt x="39" y="219"/>
                    <a:pt x="48" y="222"/>
                  </a:cubicBezTo>
                  <a:cubicBezTo>
                    <a:pt x="56" y="225"/>
                    <a:pt x="65" y="227"/>
                    <a:pt x="75" y="227"/>
                  </a:cubicBezTo>
                  <a:lnTo>
                    <a:pt x="249" y="227"/>
                  </a:lnTo>
                  <a:cubicBezTo>
                    <a:pt x="261" y="227"/>
                    <a:pt x="272" y="225"/>
                    <a:pt x="282" y="220"/>
                  </a:cubicBezTo>
                  <a:cubicBezTo>
                    <a:pt x="293" y="215"/>
                    <a:pt x="302" y="209"/>
                    <a:pt x="310" y="202"/>
                  </a:cubicBezTo>
                  <a:cubicBezTo>
                    <a:pt x="318" y="194"/>
                    <a:pt x="324" y="185"/>
                    <a:pt x="328" y="174"/>
                  </a:cubicBezTo>
                  <a:cubicBezTo>
                    <a:pt x="333" y="164"/>
                    <a:pt x="335" y="152"/>
                    <a:pt x="335" y="141"/>
                  </a:cubicBezTo>
                  <a:cubicBezTo>
                    <a:pt x="335" y="129"/>
                    <a:pt x="333" y="118"/>
                    <a:pt x="328" y="107"/>
                  </a:cubicBezTo>
                  <a:cubicBezTo>
                    <a:pt x="324" y="97"/>
                    <a:pt x="318" y="88"/>
                    <a:pt x="310" y="8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Rectangle: Rounded Corners 4">
            <a:extLst>
              <a:ext uri="{FF2B5EF4-FFF2-40B4-BE49-F238E27FC236}">
                <a16:creationId xmlns:a16="http://schemas.microsoft.com/office/drawing/2014/main" id="{E6763C0C-3AA0-4206-B3A3-72B374068365}"/>
              </a:ext>
              <a:ext uri="{C183D7F6-B498-43B3-948B-1728B52AA6E4}">
                <adec:decorative xmlns:adec="http://schemas.microsoft.com/office/drawing/2017/decorative" val="1"/>
              </a:ext>
            </a:extLst>
          </p:cNvPr>
          <p:cNvSpPr/>
          <p:nvPr/>
        </p:nvSpPr>
        <p:spPr bwMode="auto">
          <a:xfrm>
            <a:off x="8025814" y="2854578"/>
            <a:ext cx="3291840" cy="3383280"/>
          </a:xfrm>
          <a:prstGeom prst="roundRect">
            <a:avLst>
              <a:gd name="adj" fmla="val 3858"/>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27432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C91A67C-9B6F-4898-A4AC-198C5F7D1D71}"/>
              </a:ext>
            </a:extLst>
          </p:cNvPr>
          <p:cNvSpPr txBox="1"/>
          <p:nvPr/>
        </p:nvSpPr>
        <p:spPr>
          <a:xfrm>
            <a:off x="8201203" y="4198927"/>
            <a:ext cx="2996336" cy="1754326"/>
          </a:xfrm>
          <a:prstGeom prst="rect">
            <a:avLst/>
          </a:prstGeom>
          <a:noFill/>
        </p:spPr>
        <p:txBody>
          <a:bodyPr wrap="square" lIns="182880" tIns="0" rIns="182880" bIns="0" rtlCol="0" anchor="t">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Cost-effective</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Security that just works without compromising budget. </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a:ea typeface="+mn-ea"/>
                <a:cs typeface="+mn-cs"/>
              </a:rPr>
              <a:t>Available in two flexible plans as part of Microsoft 365 Business Premium, or as a standalone solution for $3 per user per month. </a:t>
            </a:r>
            <a:endParaRPr kumimoji="0" lang="en-US" sz="1300" b="0" i="0" u="none" strike="noStrike" kern="1200" cap="none" spc="0" normalizeH="0" baseline="0" noProof="0" dirty="0">
              <a:ln>
                <a:noFill/>
              </a:ln>
              <a:solidFill>
                <a:srgbClr val="000000"/>
              </a:solidFill>
              <a:effectLst/>
              <a:uLnTx/>
              <a:uFillTx/>
              <a:latin typeface="Segoe UI"/>
              <a:ea typeface="+mn-ea"/>
              <a:cs typeface="Segoe UI"/>
            </a:endParaRPr>
          </a:p>
        </p:txBody>
      </p:sp>
      <p:grpSp>
        <p:nvGrpSpPr>
          <p:cNvPr id="37" name="Group 4">
            <a:extLst>
              <a:ext uri="{FF2B5EF4-FFF2-40B4-BE49-F238E27FC236}">
                <a16:creationId xmlns:a16="http://schemas.microsoft.com/office/drawing/2014/main" id="{034CAFB2-0297-4B24-B765-08AA9D1E2BFA}"/>
              </a:ext>
              <a:ext uri="{C183D7F6-B498-43B3-948B-1728B52AA6E4}">
                <adec:decorative xmlns:adec="http://schemas.microsoft.com/office/drawing/2017/decorative" val="1"/>
              </a:ext>
            </a:extLst>
          </p:cNvPr>
          <p:cNvGrpSpPr>
            <a:grpSpLocks noChangeAspect="1"/>
          </p:cNvGrpSpPr>
          <p:nvPr/>
        </p:nvGrpSpPr>
        <p:grpSpPr bwMode="auto">
          <a:xfrm>
            <a:off x="9391256" y="3264060"/>
            <a:ext cx="560956" cy="496374"/>
            <a:chOff x="6601" y="288"/>
            <a:chExt cx="443" cy="392"/>
          </a:xfrm>
        </p:grpSpPr>
        <p:sp>
          <p:nvSpPr>
            <p:cNvPr id="38" name="Freeform 5">
              <a:extLst>
                <a:ext uri="{FF2B5EF4-FFF2-40B4-BE49-F238E27FC236}">
                  <a16:creationId xmlns:a16="http://schemas.microsoft.com/office/drawing/2014/main" id="{73D69320-D89B-496C-8F79-EB96085D3560}"/>
                </a:ext>
              </a:extLst>
            </p:cNvPr>
            <p:cNvSpPr>
              <a:spLocks noEditPoints="1"/>
            </p:cNvSpPr>
            <p:nvPr/>
          </p:nvSpPr>
          <p:spPr bwMode="auto">
            <a:xfrm>
              <a:off x="6734" y="363"/>
              <a:ext cx="127" cy="242"/>
            </a:xfrm>
            <a:custGeom>
              <a:avLst/>
              <a:gdLst>
                <a:gd name="T0" fmla="*/ 203 w 280"/>
                <a:gd name="T1" fmla="*/ 364 h 538"/>
                <a:gd name="T2" fmla="*/ 203 w 280"/>
                <a:gd name="T3" fmla="*/ 364 h 538"/>
                <a:gd name="T4" fmla="*/ 161 w 280"/>
                <a:gd name="T5" fmla="*/ 406 h 538"/>
                <a:gd name="T6" fmla="*/ 161 w 280"/>
                <a:gd name="T7" fmla="*/ 316 h 538"/>
                <a:gd name="T8" fmla="*/ 203 w 280"/>
                <a:gd name="T9" fmla="*/ 364 h 538"/>
                <a:gd name="T10" fmla="*/ 118 w 280"/>
                <a:gd name="T11" fmla="*/ 217 h 538"/>
                <a:gd name="T12" fmla="*/ 118 w 280"/>
                <a:gd name="T13" fmla="*/ 217 h 538"/>
                <a:gd name="T14" fmla="*/ 77 w 280"/>
                <a:gd name="T15" fmla="*/ 166 h 538"/>
                <a:gd name="T16" fmla="*/ 118 w 280"/>
                <a:gd name="T17" fmla="*/ 124 h 538"/>
                <a:gd name="T18" fmla="*/ 118 w 280"/>
                <a:gd name="T19" fmla="*/ 217 h 538"/>
                <a:gd name="T20" fmla="*/ 118 w 280"/>
                <a:gd name="T21" fmla="*/ 0 h 538"/>
                <a:gd name="T22" fmla="*/ 118 w 280"/>
                <a:gd name="T23" fmla="*/ 0 h 538"/>
                <a:gd name="T24" fmla="*/ 118 w 280"/>
                <a:gd name="T25" fmla="*/ 55 h 538"/>
                <a:gd name="T26" fmla="*/ 31 w 280"/>
                <a:gd name="T27" fmla="*/ 94 h 538"/>
                <a:gd name="T28" fmla="*/ 0 w 280"/>
                <a:gd name="T29" fmla="*/ 171 h 538"/>
                <a:gd name="T30" fmla="*/ 35 w 280"/>
                <a:gd name="T31" fmla="*/ 255 h 538"/>
                <a:gd name="T32" fmla="*/ 118 w 280"/>
                <a:gd name="T33" fmla="*/ 300 h 538"/>
                <a:gd name="T34" fmla="*/ 118 w 280"/>
                <a:gd name="T35" fmla="*/ 407 h 538"/>
                <a:gd name="T36" fmla="*/ 59 w 280"/>
                <a:gd name="T37" fmla="*/ 394 h 538"/>
                <a:gd name="T38" fmla="*/ 8 w 280"/>
                <a:gd name="T39" fmla="*/ 368 h 538"/>
                <a:gd name="T40" fmla="*/ 8 w 280"/>
                <a:gd name="T41" fmla="*/ 449 h 538"/>
                <a:gd name="T42" fmla="*/ 118 w 280"/>
                <a:gd name="T43" fmla="*/ 476 h 538"/>
                <a:gd name="T44" fmla="*/ 118 w 280"/>
                <a:gd name="T45" fmla="*/ 538 h 538"/>
                <a:gd name="T46" fmla="*/ 161 w 280"/>
                <a:gd name="T47" fmla="*/ 538 h 538"/>
                <a:gd name="T48" fmla="*/ 161 w 280"/>
                <a:gd name="T49" fmla="*/ 475 h 538"/>
                <a:gd name="T50" fmla="*/ 250 w 280"/>
                <a:gd name="T51" fmla="*/ 438 h 538"/>
                <a:gd name="T52" fmla="*/ 280 w 280"/>
                <a:gd name="T53" fmla="*/ 359 h 538"/>
                <a:gd name="T54" fmla="*/ 248 w 280"/>
                <a:gd name="T55" fmla="*/ 282 h 538"/>
                <a:gd name="T56" fmla="*/ 161 w 280"/>
                <a:gd name="T57" fmla="*/ 234 h 538"/>
                <a:gd name="T58" fmla="*/ 161 w 280"/>
                <a:gd name="T59" fmla="*/ 122 h 538"/>
                <a:gd name="T60" fmla="*/ 253 w 280"/>
                <a:gd name="T61" fmla="*/ 153 h 538"/>
                <a:gd name="T62" fmla="*/ 253 w 280"/>
                <a:gd name="T63" fmla="*/ 74 h 538"/>
                <a:gd name="T64" fmla="*/ 161 w 280"/>
                <a:gd name="T65" fmla="*/ 54 h 538"/>
                <a:gd name="T66" fmla="*/ 161 w 280"/>
                <a:gd name="T67" fmla="*/ 0 h 538"/>
                <a:gd name="T68" fmla="*/ 118 w 280"/>
                <a:gd name="T69"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538">
                  <a:moveTo>
                    <a:pt x="203" y="364"/>
                  </a:moveTo>
                  <a:lnTo>
                    <a:pt x="203" y="364"/>
                  </a:lnTo>
                  <a:cubicBezTo>
                    <a:pt x="203" y="387"/>
                    <a:pt x="189" y="401"/>
                    <a:pt x="161" y="406"/>
                  </a:cubicBezTo>
                  <a:lnTo>
                    <a:pt x="161" y="316"/>
                  </a:lnTo>
                  <a:cubicBezTo>
                    <a:pt x="189" y="329"/>
                    <a:pt x="203" y="345"/>
                    <a:pt x="203" y="364"/>
                  </a:cubicBezTo>
                  <a:close/>
                  <a:moveTo>
                    <a:pt x="118" y="217"/>
                  </a:moveTo>
                  <a:lnTo>
                    <a:pt x="118" y="217"/>
                  </a:lnTo>
                  <a:cubicBezTo>
                    <a:pt x="91" y="204"/>
                    <a:pt x="77" y="187"/>
                    <a:pt x="77" y="166"/>
                  </a:cubicBezTo>
                  <a:cubicBezTo>
                    <a:pt x="77" y="143"/>
                    <a:pt x="91" y="129"/>
                    <a:pt x="118" y="124"/>
                  </a:cubicBezTo>
                  <a:lnTo>
                    <a:pt x="118" y="217"/>
                  </a:lnTo>
                  <a:close/>
                  <a:moveTo>
                    <a:pt x="118" y="0"/>
                  </a:moveTo>
                  <a:lnTo>
                    <a:pt x="118" y="0"/>
                  </a:lnTo>
                  <a:lnTo>
                    <a:pt x="118" y="55"/>
                  </a:lnTo>
                  <a:cubicBezTo>
                    <a:pt x="82" y="58"/>
                    <a:pt x="53" y="71"/>
                    <a:pt x="31" y="94"/>
                  </a:cubicBezTo>
                  <a:cubicBezTo>
                    <a:pt x="10" y="115"/>
                    <a:pt x="0" y="141"/>
                    <a:pt x="0" y="171"/>
                  </a:cubicBezTo>
                  <a:cubicBezTo>
                    <a:pt x="0" y="205"/>
                    <a:pt x="11" y="233"/>
                    <a:pt x="35" y="255"/>
                  </a:cubicBezTo>
                  <a:cubicBezTo>
                    <a:pt x="52" y="270"/>
                    <a:pt x="80" y="285"/>
                    <a:pt x="118" y="300"/>
                  </a:cubicBezTo>
                  <a:lnTo>
                    <a:pt x="118" y="407"/>
                  </a:lnTo>
                  <a:cubicBezTo>
                    <a:pt x="101" y="406"/>
                    <a:pt x="81" y="401"/>
                    <a:pt x="59" y="394"/>
                  </a:cubicBezTo>
                  <a:cubicBezTo>
                    <a:pt x="36" y="386"/>
                    <a:pt x="19" y="377"/>
                    <a:pt x="8" y="368"/>
                  </a:cubicBezTo>
                  <a:lnTo>
                    <a:pt x="8" y="449"/>
                  </a:lnTo>
                  <a:cubicBezTo>
                    <a:pt x="41" y="467"/>
                    <a:pt x="78" y="476"/>
                    <a:pt x="118" y="476"/>
                  </a:cubicBezTo>
                  <a:lnTo>
                    <a:pt x="118" y="538"/>
                  </a:lnTo>
                  <a:lnTo>
                    <a:pt x="161" y="538"/>
                  </a:lnTo>
                  <a:lnTo>
                    <a:pt x="161" y="475"/>
                  </a:lnTo>
                  <a:cubicBezTo>
                    <a:pt x="200" y="470"/>
                    <a:pt x="229" y="458"/>
                    <a:pt x="250" y="438"/>
                  </a:cubicBezTo>
                  <a:cubicBezTo>
                    <a:pt x="270" y="418"/>
                    <a:pt x="280" y="392"/>
                    <a:pt x="280" y="359"/>
                  </a:cubicBezTo>
                  <a:cubicBezTo>
                    <a:pt x="280" y="329"/>
                    <a:pt x="269" y="303"/>
                    <a:pt x="248" y="282"/>
                  </a:cubicBezTo>
                  <a:cubicBezTo>
                    <a:pt x="229" y="264"/>
                    <a:pt x="200" y="248"/>
                    <a:pt x="161" y="234"/>
                  </a:cubicBezTo>
                  <a:lnTo>
                    <a:pt x="161" y="122"/>
                  </a:lnTo>
                  <a:cubicBezTo>
                    <a:pt x="195" y="126"/>
                    <a:pt x="225" y="136"/>
                    <a:pt x="253" y="153"/>
                  </a:cubicBezTo>
                  <a:lnTo>
                    <a:pt x="253" y="74"/>
                  </a:lnTo>
                  <a:cubicBezTo>
                    <a:pt x="233" y="62"/>
                    <a:pt x="202" y="56"/>
                    <a:pt x="161" y="54"/>
                  </a:cubicBezTo>
                  <a:lnTo>
                    <a:pt x="161" y="0"/>
                  </a:lnTo>
                  <a:lnTo>
                    <a:pt x="118" y="0"/>
                  </a:lnTo>
                  <a:close/>
                </a:path>
              </a:pathLst>
            </a:custGeom>
            <a:solidFill>
              <a:srgbClr val="0078D4"/>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CD9FA444-D790-4A99-A7F8-B37E12280DC2}"/>
                </a:ext>
              </a:extLst>
            </p:cNvPr>
            <p:cNvSpPr>
              <a:spLocks/>
            </p:cNvSpPr>
            <p:nvPr/>
          </p:nvSpPr>
          <p:spPr bwMode="auto">
            <a:xfrm>
              <a:off x="6601" y="288"/>
              <a:ext cx="394" cy="392"/>
            </a:xfrm>
            <a:custGeom>
              <a:avLst/>
              <a:gdLst>
                <a:gd name="T0" fmla="*/ 787 w 866"/>
                <a:gd name="T1" fmla="*/ 403 h 872"/>
                <a:gd name="T2" fmla="*/ 787 w 866"/>
                <a:gd name="T3" fmla="*/ 403 h 872"/>
                <a:gd name="T4" fmla="*/ 788 w 866"/>
                <a:gd name="T5" fmla="*/ 435 h 872"/>
                <a:gd name="T6" fmla="*/ 433 w 866"/>
                <a:gd name="T7" fmla="*/ 793 h 872"/>
                <a:gd name="T8" fmla="*/ 78 w 866"/>
                <a:gd name="T9" fmla="*/ 435 h 872"/>
                <a:gd name="T10" fmla="*/ 433 w 866"/>
                <a:gd name="T11" fmla="*/ 77 h 872"/>
                <a:gd name="T12" fmla="*/ 583 w 866"/>
                <a:gd name="T13" fmla="*/ 111 h 872"/>
                <a:gd name="T14" fmla="*/ 623 w 866"/>
                <a:gd name="T15" fmla="*/ 43 h 872"/>
                <a:gd name="T16" fmla="*/ 433 w 866"/>
                <a:gd name="T17" fmla="*/ 0 h 872"/>
                <a:gd name="T18" fmla="*/ 0 w 866"/>
                <a:gd name="T19" fmla="*/ 435 h 872"/>
                <a:gd name="T20" fmla="*/ 433 w 866"/>
                <a:gd name="T21" fmla="*/ 872 h 872"/>
                <a:gd name="T22" fmla="*/ 866 w 866"/>
                <a:gd name="T23" fmla="*/ 435 h 872"/>
                <a:gd name="T24" fmla="*/ 864 w 866"/>
                <a:gd name="T25" fmla="*/ 390 h 872"/>
                <a:gd name="T26" fmla="*/ 788 w 866"/>
                <a:gd name="T27" fmla="*/ 404 h 872"/>
                <a:gd name="T28" fmla="*/ 787 w 866"/>
                <a:gd name="T29" fmla="*/ 403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6" h="872">
                  <a:moveTo>
                    <a:pt x="787" y="403"/>
                  </a:moveTo>
                  <a:lnTo>
                    <a:pt x="787" y="403"/>
                  </a:lnTo>
                  <a:cubicBezTo>
                    <a:pt x="788" y="414"/>
                    <a:pt x="788" y="425"/>
                    <a:pt x="788" y="435"/>
                  </a:cubicBezTo>
                  <a:cubicBezTo>
                    <a:pt x="788" y="633"/>
                    <a:pt x="629" y="793"/>
                    <a:pt x="433" y="793"/>
                  </a:cubicBezTo>
                  <a:cubicBezTo>
                    <a:pt x="237" y="793"/>
                    <a:pt x="78" y="633"/>
                    <a:pt x="78" y="435"/>
                  </a:cubicBezTo>
                  <a:cubicBezTo>
                    <a:pt x="78" y="238"/>
                    <a:pt x="237" y="77"/>
                    <a:pt x="433" y="77"/>
                  </a:cubicBezTo>
                  <a:cubicBezTo>
                    <a:pt x="487" y="77"/>
                    <a:pt x="538" y="89"/>
                    <a:pt x="583" y="111"/>
                  </a:cubicBezTo>
                  <a:cubicBezTo>
                    <a:pt x="592" y="86"/>
                    <a:pt x="606" y="63"/>
                    <a:pt x="623" y="43"/>
                  </a:cubicBezTo>
                  <a:cubicBezTo>
                    <a:pt x="566" y="15"/>
                    <a:pt x="501" y="0"/>
                    <a:pt x="433" y="0"/>
                  </a:cubicBezTo>
                  <a:cubicBezTo>
                    <a:pt x="194" y="0"/>
                    <a:pt x="0" y="195"/>
                    <a:pt x="0" y="435"/>
                  </a:cubicBezTo>
                  <a:cubicBezTo>
                    <a:pt x="0" y="676"/>
                    <a:pt x="194" y="872"/>
                    <a:pt x="433" y="872"/>
                  </a:cubicBezTo>
                  <a:cubicBezTo>
                    <a:pt x="672" y="872"/>
                    <a:pt x="866" y="676"/>
                    <a:pt x="866" y="435"/>
                  </a:cubicBezTo>
                  <a:cubicBezTo>
                    <a:pt x="866" y="420"/>
                    <a:pt x="866" y="405"/>
                    <a:pt x="864" y="390"/>
                  </a:cubicBezTo>
                  <a:cubicBezTo>
                    <a:pt x="840" y="398"/>
                    <a:pt x="815" y="404"/>
                    <a:pt x="788" y="404"/>
                  </a:cubicBezTo>
                  <a:cubicBezTo>
                    <a:pt x="788" y="404"/>
                    <a:pt x="787" y="403"/>
                    <a:pt x="787" y="403"/>
                  </a:cubicBezTo>
                  <a:close/>
                </a:path>
              </a:pathLst>
            </a:custGeom>
            <a:solidFill>
              <a:srgbClr val="C2C2C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7">
              <a:extLst>
                <a:ext uri="{FF2B5EF4-FFF2-40B4-BE49-F238E27FC236}">
                  <a16:creationId xmlns:a16="http://schemas.microsoft.com/office/drawing/2014/main" id="{1B4F798B-166E-4197-8415-89E3103B102B}"/>
                </a:ext>
              </a:extLst>
            </p:cNvPr>
            <p:cNvSpPr>
              <a:spLocks/>
            </p:cNvSpPr>
            <p:nvPr/>
          </p:nvSpPr>
          <p:spPr bwMode="auto">
            <a:xfrm>
              <a:off x="6875" y="288"/>
              <a:ext cx="169" cy="167"/>
            </a:xfrm>
            <a:custGeom>
              <a:avLst/>
              <a:gdLst>
                <a:gd name="T0" fmla="*/ 373 w 373"/>
                <a:gd name="T1" fmla="*/ 185 h 372"/>
                <a:gd name="T2" fmla="*/ 373 w 373"/>
                <a:gd name="T3" fmla="*/ 185 h 372"/>
                <a:gd name="T4" fmla="*/ 186 w 373"/>
                <a:gd name="T5" fmla="*/ 372 h 372"/>
                <a:gd name="T6" fmla="*/ 0 w 373"/>
                <a:gd name="T7" fmla="*/ 185 h 372"/>
                <a:gd name="T8" fmla="*/ 186 w 373"/>
                <a:gd name="T9" fmla="*/ 0 h 372"/>
                <a:gd name="T10" fmla="*/ 373 w 373"/>
                <a:gd name="T11" fmla="*/ 185 h 372"/>
              </a:gdLst>
              <a:ahLst/>
              <a:cxnLst>
                <a:cxn ang="0">
                  <a:pos x="T0" y="T1"/>
                </a:cxn>
                <a:cxn ang="0">
                  <a:pos x="T2" y="T3"/>
                </a:cxn>
                <a:cxn ang="0">
                  <a:pos x="T4" y="T5"/>
                </a:cxn>
                <a:cxn ang="0">
                  <a:pos x="T6" y="T7"/>
                </a:cxn>
                <a:cxn ang="0">
                  <a:pos x="T8" y="T9"/>
                </a:cxn>
                <a:cxn ang="0">
                  <a:pos x="T10" y="T11"/>
                </a:cxn>
              </a:cxnLst>
              <a:rect l="0" t="0" r="r" b="b"/>
              <a:pathLst>
                <a:path w="373" h="372">
                  <a:moveTo>
                    <a:pt x="373" y="185"/>
                  </a:moveTo>
                  <a:lnTo>
                    <a:pt x="373" y="185"/>
                  </a:lnTo>
                  <a:cubicBezTo>
                    <a:pt x="373" y="288"/>
                    <a:pt x="289" y="372"/>
                    <a:pt x="186" y="372"/>
                  </a:cubicBezTo>
                  <a:cubicBezTo>
                    <a:pt x="83" y="372"/>
                    <a:pt x="0" y="288"/>
                    <a:pt x="0" y="185"/>
                  </a:cubicBezTo>
                  <a:cubicBezTo>
                    <a:pt x="0" y="82"/>
                    <a:pt x="83" y="0"/>
                    <a:pt x="186" y="0"/>
                  </a:cubicBezTo>
                  <a:cubicBezTo>
                    <a:pt x="289" y="0"/>
                    <a:pt x="373" y="82"/>
                    <a:pt x="373" y="185"/>
                  </a:cubicBezTo>
                  <a:close/>
                </a:path>
              </a:pathLst>
            </a:custGeom>
            <a:solidFill>
              <a:srgbClr val="0078D4"/>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8">
              <a:extLst>
                <a:ext uri="{FF2B5EF4-FFF2-40B4-BE49-F238E27FC236}">
                  <a16:creationId xmlns:a16="http://schemas.microsoft.com/office/drawing/2014/main" id="{17A2E5CD-0D0A-4AAE-AEE3-D01CDBF874AF}"/>
                </a:ext>
              </a:extLst>
            </p:cNvPr>
            <p:cNvSpPr>
              <a:spLocks/>
            </p:cNvSpPr>
            <p:nvPr/>
          </p:nvSpPr>
          <p:spPr bwMode="auto">
            <a:xfrm>
              <a:off x="6894" y="323"/>
              <a:ext cx="131" cy="102"/>
            </a:xfrm>
            <a:custGeom>
              <a:avLst/>
              <a:gdLst>
                <a:gd name="T0" fmla="*/ 281 w 288"/>
                <a:gd name="T1" fmla="*/ 13 h 225"/>
                <a:gd name="T2" fmla="*/ 281 w 288"/>
                <a:gd name="T3" fmla="*/ 13 h 225"/>
                <a:gd name="T4" fmla="*/ 278 w 288"/>
                <a:gd name="T5" fmla="*/ 9 h 225"/>
                <a:gd name="T6" fmla="*/ 273 w 288"/>
                <a:gd name="T7" fmla="*/ 5 h 225"/>
                <a:gd name="T8" fmla="*/ 243 w 288"/>
                <a:gd name="T9" fmla="*/ 9 h 225"/>
                <a:gd name="T10" fmla="*/ 239 w 288"/>
                <a:gd name="T11" fmla="*/ 13 h 225"/>
                <a:gd name="T12" fmla="*/ 235 w 288"/>
                <a:gd name="T13" fmla="*/ 17 h 225"/>
                <a:gd name="T14" fmla="*/ 189 w 288"/>
                <a:gd name="T15" fmla="*/ 63 h 225"/>
                <a:gd name="T16" fmla="*/ 98 w 288"/>
                <a:gd name="T17" fmla="*/ 155 h 225"/>
                <a:gd name="T18" fmla="*/ 45 w 288"/>
                <a:gd name="T19" fmla="*/ 102 h 225"/>
                <a:gd name="T20" fmla="*/ 10 w 288"/>
                <a:gd name="T21" fmla="*/ 102 h 225"/>
                <a:gd name="T22" fmla="*/ 10 w 288"/>
                <a:gd name="T23" fmla="*/ 137 h 225"/>
                <a:gd name="T24" fmla="*/ 98 w 288"/>
                <a:gd name="T25" fmla="*/ 225 h 225"/>
                <a:gd name="T26" fmla="*/ 260 w 288"/>
                <a:gd name="T27" fmla="*/ 63 h 225"/>
                <a:gd name="T28" fmla="*/ 273 w 288"/>
                <a:gd name="T29" fmla="*/ 50 h 225"/>
                <a:gd name="T30" fmla="*/ 278 w 288"/>
                <a:gd name="T31" fmla="*/ 45 h 225"/>
                <a:gd name="T32" fmla="*/ 281 w 288"/>
                <a:gd name="T33" fmla="*/ 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25">
                  <a:moveTo>
                    <a:pt x="281" y="13"/>
                  </a:moveTo>
                  <a:lnTo>
                    <a:pt x="281" y="13"/>
                  </a:lnTo>
                  <a:cubicBezTo>
                    <a:pt x="281" y="12"/>
                    <a:pt x="280" y="10"/>
                    <a:pt x="278" y="9"/>
                  </a:cubicBezTo>
                  <a:cubicBezTo>
                    <a:pt x="277" y="7"/>
                    <a:pt x="275" y="6"/>
                    <a:pt x="273" y="5"/>
                  </a:cubicBezTo>
                  <a:cubicBezTo>
                    <a:pt x="263" y="0"/>
                    <a:pt x="251" y="1"/>
                    <a:pt x="243" y="9"/>
                  </a:cubicBezTo>
                  <a:lnTo>
                    <a:pt x="239" y="13"/>
                  </a:lnTo>
                  <a:lnTo>
                    <a:pt x="235" y="17"/>
                  </a:lnTo>
                  <a:lnTo>
                    <a:pt x="189" y="63"/>
                  </a:lnTo>
                  <a:lnTo>
                    <a:pt x="98" y="155"/>
                  </a:lnTo>
                  <a:lnTo>
                    <a:pt x="45" y="102"/>
                  </a:lnTo>
                  <a:cubicBezTo>
                    <a:pt x="35" y="92"/>
                    <a:pt x="19" y="92"/>
                    <a:pt x="10" y="102"/>
                  </a:cubicBezTo>
                  <a:cubicBezTo>
                    <a:pt x="0" y="112"/>
                    <a:pt x="0" y="128"/>
                    <a:pt x="10" y="137"/>
                  </a:cubicBezTo>
                  <a:lnTo>
                    <a:pt x="98" y="225"/>
                  </a:lnTo>
                  <a:lnTo>
                    <a:pt x="260" y="63"/>
                  </a:lnTo>
                  <a:lnTo>
                    <a:pt x="273" y="50"/>
                  </a:lnTo>
                  <a:lnTo>
                    <a:pt x="278" y="45"/>
                  </a:lnTo>
                  <a:cubicBezTo>
                    <a:pt x="287" y="36"/>
                    <a:pt x="288" y="23"/>
                    <a:pt x="281" y="13"/>
                  </a:cubicBez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 name="Title 6">
            <a:extLst>
              <a:ext uri="{FF2B5EF4-FFF2-40B4-BE49-F238E27FC236}">
                <a16:creationId xmlns:a16="http://schemas.microsoft.com/office/drawing/2014/main" id="{37181810-0C98-2ACC-E32D-BA8C0FB11436}"/>
              </a:ext>
            </a:extLst>
          </p:cNvPr>
          <p:cNvSpPr>
            <a:spLocks noGrp="1"/>
          </p:cNvSpPr>
          <p:nvPr>
            <p:ph type="title"/>
          </p:nvPr>
        </p:nvSpPr>
        <p:spPr/>
        <p:txBody>
          <a:bodyPr/>
          <a:lstStyle/>
          <a:p>
            <a:r>
              <a:rPr lang="en-US" dirty="0"/>
              <a:t>Microsoft Defender for Business</a:t>
            </a:r>
          </a:p>
        </p:txBody>
      </p:sp>
      <p:sp>
        <p:nvSpPr>
          <p:cNvPr id="9" name="TextBox 8">
            <a:extLst>
              <a:ext uri="{FF2B5EF4-FFF2-40B4-BE49-F238E27FC236}">
                <a16:creationId xmlns:a16="http://schemas.microsoft.com/office/drawing/2014/main" id="{5914D3B5-9192-2883-C466-F6484FD35373}"/>
              </a:ext>
            </a:extLst>
          </p:cNvPr>
          <p:cNvSpPr txBox="1"/>
          <p:nvPr/>
        </p:nvSpPr>
        <p:spPr>
          <a:xfrm>
            <a:off x="696282" y="6346739"/>
            <a:ext cx="10799436" cy="523220"/>
          </a:xfrm>
          <a:prstGeom prst="rect">
            <a:avLst/>
          </a:prstGeom>
          <a:noFill/>
        </p:spPr>
        <p:txBody>
          <a:bodyPr wrap="square">
            <a:spAutoFit/>
          </a:bodyPr>
          <a:lstStyle/>
          <a:p>
            <a:pPr marL="0" marR="0" lvl="1" indent="0" algn="ctr" defTabSz="914367" rtl="0" eaLnBrk="1" fontAlgn="auto" latinLnBrk="0" hangingPunct="1">
              <a:lnSpc>
                <a:spcPct val="100000"/>
              </a:lnSpc>
              <a:spcBef>
                <a:spcPts val="0"/>
              </a:spcBef>
              <a:spcAft>
                <a:spcPts val="0"/>
              </a:spcAft>
              <a:buClrTx/>
              <a:buSzTx/>
              <a:buFontTx/>
              <a:buNone/>
              <a:tabLst>
                <a:tab pos="914400" algn="l"/>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Microsoft Defender for Business is available in Microsoft 365 Business Premium and as a standalone SKU.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3"/>
              </a:rPr>
              <a:t>https://aka.ms/SMBSecurityMayBlog</a:t>
            </a: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p>
        </p:txBody>
      </p:sp>
    </p:spTree>
    <p:extLst>
      <p:ext uri="{BB962C8B-B14F-4D97-AF65-F5344CB8AC3E}">
        <p14:creationId xmlns:p14="http://schemas.microsoft.com/office/powerpoint/2010/main" val="30895096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2228-F2FB-90B6-CB9A-05268F9E8DFC}"/>
              </a:ext>
            </a:extLst>
          </p:cNvPr>
          <p:cNvSpPr>
            <a:spLocks noGrp="1"/>
          </p:cNvSpPr>
          <p:nvPr>
            <p:ph type="title"/>
          </p:nvPr>
        </p:nvSpPr>
        <p:spPr/>
        <p:txBody>
          <a:bodyPr/>
          <a:lstStyle/>
          <a:p>
            <a:r>
              <a:rPr lang="en-US"/>
              <a:t>Ensure you cover the basics</a:t>
            </a:r>
          </a:p>
        </p:txBody>
      </p:sp>
      <p:pic>
        <p:nvPicPr>
          <p:cNvPr id="12" name="Picture 11">
            <a:extLst>
              <a:ext uri="{FF2B5EF4-FFF2-40B4-BE49-F238E27FC236}">
                <a16:creationId xmlns:a16="http://schemas.microsoft.com/office/drawing/2014/main" id="{0DC0BFFA-49AF-A312-A5E4-8EACAAF328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74170" y="1751938"/>
            <a:ext cx="718458" cy="680357"/>
          </a:xfrm>
          <a:prstGeom prst="ellipse">
            <a:avLst/>
          </a:prstGeom>
        </p:spPr>
      </p:pic>
      <p:pic>
        <p:nvPicPr>
          <p:cNvPr id="13" name="Picture 12">
            <a:extLst>
              <a:ext uri="{FF2B5EF4-FFF2-40B4-BE49-F238E27FC236}">
                <a16:creationId xmlns:a16="http://schemas.microsoft.com/office/drawing/2014/main" id="{24C367CB-BC8C-E271-6F44-03DEF93E9E3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916766" y="2718195"/>
            <a:ext cx="765544" cy="813391"/>
          </a:xfrm>
          <a:prstGeom prst="ellipse">
            <a:avLst/>
          </a:prstGeom>
        </p:spPr>
      </p:pic>
      <p:pic>
        <p:nvPicPr>
          <p:cNvPr id="14" name="Picture 13">
            <a:extLst>
              <a:ext uri="{FF2B5EF4-FFF2-40B4-BE49-F238E27FC236}">
                <a16:creationId xmlns:a16="http://schemas.microsoft.com/office/drawing/2014/main" id="{8CCA9A96-635E-2D6C-DC46-4399C91A5D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98159" y="3765655"/>
            <a:ext cx="765544" cy="813390"/>
          </a:xfrm>
          <a:prstGeom prst="ellipse">
            <a:avLst/>
          </a:prstGeom>
        </p:spPr>
      </p:pic>
      <p:pic>
        <p:nvPicPr>
          <p:cNvPr id="16" name="Picture 15">
            <a:extLst>
              <a:ext uri="{FF2B5EF4-FFF2-40B4-BE49-F238E27FC236}">
                <a16:creationId xmlns:a16="http://schemas.microsoft.com/office/drawing/2014/main" id="{1C712895-3AEE-027D-98B0-A190984883D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910374" y="4795507"/>
            <a:ext cx="778328" cy="743916"/>
          </a:xfrm>
          <a:prstGeom prst="ellipse">
            <a:avLst/>
          </a:prstGeom>
        </p:spPr>
      </p:pic>
      <p:pic>
        <p:nvPicPr>
          <p:cNvPr id="17" name="Picture 16">
            <a:extLst>
              <a:ext uri="{FF2B5EF4-FFF2-40B4-BE49-F238E27FC236}">
                <a16:creationId xmlns:a16="http://schemas.microsoft.com/office/drawing/2014/main" id="{8BCFF7F6-1841-71F6-D7C4-5B6E67FA9A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2494" y="1926805"/>
            <a:ext cx="7149726" cy="3794946"/>
          </a:xfrm>
          <a:prstGeom prst="rect">
            <a:avLst/>
          </a:prstGeom>
        </p:spPr>
      </p:pic>
      <p:pic>
        <p:nvPicPr>
          <p:cNvPr id="19" name="Picture 18">
            <a:extLst>
              <a:ext uri="{FF2B5EF4-FFF2-40B4-BE49-F238E27FC236}">
                <a16:creationId xmlns:a16="http://schemas.microsoft.com/office/drawing/2014/main" id="{A8BC793A-6CDF-DEE7-C27D-C229568A820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98159" y="5831205"/>
            <a:ext cx="802758" cy="776177"/>
          </a:xfrm>
          <a:prstGeom prst="ellipse">
            <a:avLst/>
          </a:prstGeom>
        </p:spPr>
      </p:pic>
      <p:sp>
        <p:nvSpPr>
          <p:cNvPr id="20" name="TextBox 19">
            <a:extLst>
              <a:ext uri="{FF2B5EF4-FFF2-40B4-BE49-F238E27FC236}">
                <a16:creationId xmlns:a16="http://schemas.microsoft.com/office/drawing/2014/main" id="{A370006F-96BB-6E28-83A3-FA45FCFEC20A}"/>
              </a:ext>
            </a:extLst>
          </p:cNvPr>
          <p:cNvSpPr txBox="1"/>
          <p:nvPr/>
        </p:nvSpPr>
        <p:spPr>
          <a:xfrm>
            <a:off x="8682310" y="1676617"/>
            <a:ext cx="3079344"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Enable </a:t>
            </a:r>
            <a:r>
              <a:rPr kumimoji="0" lang="en-US" sz="2400" b="0" i="0" u="none" strike="noStrike" kern="1200" cap="none" spc="0" normalizeH="0" baseline="0" noProof="0">
                <a:ln>
                  <a:noFill/>
                </a:ln>
                <a:solidFill>
                  <a:srgbClr val="0078D4"/>
                </a:solidFill>
                <a:effectLst/>
                <a:uLnTx/>
                <a:uFillTx/>
                <a:latin typeface="Segoe UI"/>
                <a:ea typeface="Segoe UI Black" panose="020B0A02040204020203" pitchFamily="34" charset="0"/>
                <a:cs typeface="Segoe UI Light" panose="020B0502040204020203" pitchFamily="34" charset="0"/>
              </a:rPr>
              <a:t>multifactor</a:t>
            </a:r>
            <a:r>
              <a:rPr kumimoji="0" lang="en-US" sz="2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 authentication</a:t>
            </a:r>
          </a:p>
        </p:txBody>
      </p:sp>
      <p:sp>
        <p:nvSpPr>
          <p:cNvPr id="21" name="TextBox 20">
            <a:extLst>
              <a:ext uri="{FF2B5EF4-FFF2-40B4-BE49-F238E27FC236}">
                <a16:creationId xmlns:a16="http://schemas.microsoft.com/office/drawing/2014/main" id="{660DA647-4765-29B7-C7CD-35459F98BC4B}"/>
              </a:ext>
            </a:extLst>
          </p:cNvPr>
          <p:cNvSpPr txBox="1"/>
          <p:nvPr/>
        </p:nvSpPr>
        <p:spPr>
          <a:xfrm>
            <a:off x="8748449" y="2677156"/>
            <a:ext cx="3393873"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Apply </a:t>
            </a:r>
            <a:r>
              <a:rPr kumimoji="0" lang="en-US" sz="2400" b="0" i="0" u="none" strike="noStrike" kern="1200" cap="none" spc="0" normalizeH="0" baseline="0" noProof="0">
                <a:ln>
                  <a:noFill/>
                </a:ln>
                <a:solidFill>
                  <a:srgbClr val="0078D4"/>
                </a:solidFill>
                <a:effectLst/>
                <a:uLnTx/>
                <a:uFillTx/>
                <a:latin typeface="Segoe UI"/>
                <a:ea typeface="Segoe UI Black" panose="020B0A02040204020203" pitchFamily="34" charset="0"/>
                <a:cs typeface="Segoe UI Light" panose="020B0502040204020203" pitchFamily="34" charset="0"/>
              </a:rPr>
              <a:t>zero trust </a:t>
            </a:r>
            <a:r>
              <a:rPr kumimoji="0" lang="en-US" sz="2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principles</a:t>
            </a:r>
          </a:p>
        </p:txBody>
      </p:sp>
      <p:sp>
        <p:nvSpPr>
          <p:cNvPr id="22" name="TextBox 21">
            <a:extLst>
              <a:ext uri="{FF2B5EF4-FFF2-40B4-BE49-F238E27FC236}">
                <a16:creationId xmlns:a16="http://schemas.microsoft.com/office/drawing/2014/main" id="{771FE7CB-D628-80A0-016E-7BCF7793B679}"/>
              </a:ext>
            </a:extLst>
          </p:cNvPr>
          <p:cNvSpPr txBox="1"/>
          <p:nvPr/>
        </p:nvSpPr>
        <p:spPr>
          <a:xfrm>
            <a:off x="8729842" y="3748048"/>
            <a:ext cx="3393873"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a:ea typeface="Segoe UI Black" panose="020B0A02040204020203" pitchFamily="34" charset="0"/>
                <a:cs typeface="Segoe UI Light" panose="020B0502040204020203" pitchFamily="34" charset="0"/>
              </a:rPr>
              <a:t>Use modern anti-malware</a:t>
            </a:r>
            <a:endParaRPr kumimoji="0" lang="en-US" sz="2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endParaRPr>
          </a:p>
        </p:txBody>
      </p:sp>
      <p:sp>
        <p:nvSpPr>
          <p:cNvPr id="23" name="TextBox 22">
            <a:extLst>
              <a:ext uri="{FF2B5EF4-FFF2-40B4-BE49-F238E27FC236}">
                <a16:creationId xmlns:a16="http://schemas.microsoft.com/office/drawing/2014/main" id="{056574F9-D377-129A-8F35-85EAF8357BA9}"/>
              </a:ext>
            </a:extLst>
          </p:cNvPr>
          <p:cNvSpPr txBox="1"/>
          <p:nvPr/>
        </p:nvSpPr>
        <p:spPr>
          <a:xfrm>
            <a:off x="8748449" y="4881125"/>
            <a:ext cx="3393873"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a:ea typeface="Segoe UI Black" panose="020B0A02040204020203" pitchFamily="34" charset="0"/>
                <a:cs typeface="Segoe UI Light" panose="020B0502040204020203" pitchFamily="34" charset="0"/>
              </a:rPr>
              <a:t>Keep up </a:t>
            </a:r>
            <a:r>
              <a:rPr kumimoji="0" lang="en-US" sz="2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to date</a:t>
            </a:r>
          </a:p>
        </p:txBody>
      </p:sp>
      <p:sp>
        <p:nvSpPr>
          <p:cNvPr id="24" name="TextBox 23">
            <a:extLst>
              <a:ext uri="{FF2B5EF4-FFF2-40B4-BE49-F238E27FC236}">
                <a16:creationId xmlns:a16="http://schemas.microsoft.com/office/drawing/2014/main" id="{9978D974-A839-CDBE-EEFA-D818CB5BCB41}"/>
              </a:ext>
            </a:extLst>
          </p:cNvPr>
          <p:cNvSpPr txBox="1"/>
          <p:nvPr/>
        </p:nvSpPr>
        <p:spPr>
          <a:xfrm>
            <a:off x="8748449" y="5988460"/>
            <a:ext cx="3393873"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a:ea typeface="Segoe UI Black" panose="020B0A02040204020203" pitchFamily="34" charset="0"/>
                <a:cs typeface="Segoe UI Light" panose="020B0502040204020203" pitchFamily="34" charset="0"/>
              </a:rPr>
              <a:t>Protect </a:t>
            </a:r>
            <a:r>
              <a:rPr kumimoji="0" lang="en-US" sz="2000" b="0" i="0" u="none" strike="noStrike" kern="1200" cap="none" spc="0" normalizeH="0" baseline="0" noProof="0">
                <a:ln>
                  <a:noFill/>
                </a:ln>
                <a:solidFill>
                  <a:srgbClr val="0078D4"/>
                </a:solidFill>
                <a:effectLst/>
                <a:uLnTx/>
                <a:uFillTx/>
                <a:latin typeface="Segoe UI"/>
                <a:ea typeface="Segoe UI Black" panose="020B0A02040204020203" pitchFamily="34" charset="0"/>
                <a:cs typeface="Segoe UI Light" panose="020B0502040204020203" pitchFamily="34" charset="0"/>
              </a:rPr>
              <a:t>data</a:t>
            </a:r>
            <a:endParaRPr kumimoji="0" lang="en-US" sz="2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endParaRPr>
          </a:p>
        </p:txBody>
      </p:sp>
      <p:sp>
        <p:nvSpPr>
          <p:cNvPr id="2" name="TextBox 1">
            <a:extLst>
              <a:ext uri="{FF2B5EF4-FFF2-40B4-BE49-F238E27FC236}">
                <a16:creationId xmlns:a16="http://schemas.microsoft.com/office/drawing/2014/main" id="{9A0D4CFB-8232-9197-E525-E7F3A8C43361}"/>
              </a:ext>
            </a:extLst>
          </p:cNvPr>
          <p:cNvSpPr txBox="1"/>
          <p:nvPr/>
        </p:nvSpPr>
        <p:spPr>
          <a:xfrm>
            <a:off x="588263" y="1024172"/>
            <a:ext cx="963282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a:ea typeface="+mn-ea"/>
                <a:cs typeface="+mn-cs"/>
              </a:rPr>
              <a:t>Basic security hygiene still protects against 98% of attacks</a:t>
            </a:r>
          </a:p>
        </p:txBody>
      </p:sp>
      <p:sp>
        <p:nvSpPr>
          <p:cNvPr id="3" name="TextBox 2">
            <a:extLst>
              <a:ext uri="{FF2B5EF4-FFF2-40B4-BE49-F238E27FC236}">
                <a16:creationId xmlns:a16="http://schemas.microsoft.com/office/drawing/2014/main" id="{49899F5C-A919-8CDE-C8E8-B2313A47FCB6}"/>
              </a:ext>
            </a:extLst>
          </p:cNvPr>
          <p:cNvSpPr txBox="1"/>
          <p:nvPr/>
        </p:nvSpPr>
        <p:spPr>
          <a:xfrm>
            <a:off x="312494" y="5727361"/>
            <a:ext cx="6546655" cy="58477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The cyber resilience bell curve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Source: </a:t>
            </a:r>
            <a:r>
              <a:rPr kumimoji="0" lang="en-US" sz="1800" b="0" i="0" u="none" strike="noStrike" kern="1200" cap="none" spc="0" normalizeH="0" baseline="0" noProof="0">
                <a:ln>
                  <a:noFill/>
                </a:ln>
                <a:solidFill>
                  <a:srgbClr val="000000"/>
                </a:solidFill>
                <a:effectLst/>
                <a:uLnTx/>
                <a:uFillTx/>
                <a:latin typeface="Segoe UI"/>
                <a:ea typeface="+mn-ea"/>
                <a:cs typeface="+mn-cs"/>
                <a:hlinkClick r:id="rId9"/>
              </a:rPr>
              <a:t>Microsoft Digital Defense Report 2022</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8249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5ECDAE-BCAE-4B7F-87F2-5EF9284B6A5A}"/>
              </a:ext>
              <a:ext uri="{C183D7F6-B498-43B3-948B-1728B52AA6E4}">
                <adec:decorative xmlns:adec="http://schemas.microsoft.com/office/drawing/2017/decorative" val="1"/>
              </a:ext>
            </a:extLst>
          </p:cNvPr>
          <p:cNvSpPr/>
          <p:nvPr/>
        </p:nvSpPr>
        <p:spPr bwMode="auto">
          <a:xfrm>
            <a:off x="0" y="1452189"/>
            <a:ext cx="12192000" cy="240429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AFF0F088-A8C9-47ED-938F-874FD604C620}"/>
              </a:ext>
              <a:ext uri="{C183D7F6-B498-43B3-948B-1728B52AA6E4}">
                <adec:decorative xmlns:adec="http://schemas.microsoft.com/office/drawing/2017/decorative" val="1"/>
              </a:ext>
            </a:extLst>
          </p:cNvPr>
          <p:cNvSpPr/>
          <p:nvPr/>
        </p:nvSpPr>
        <p:spPr bwMode="auto">
          <a:xfrm>
            <a:off x="875148" y="3221320"/>
            <a:ext cx="2370676" cy="3012266"/>
          </a:xfrm>
          <a:prstGeom prst="roundRect">
            <a:avLst>
              <a:gd name="adj" fmla="val 5787"/>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27432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mn-cs"/>
            </a:endParaRPr>
          </a:p>
        </p:txBody>
      </p:sp>
      <p:sp>
        <p:nvSpPr>
          <p:cNvPr id="2" name="Title 1"/>
          <p:cNvSpPr>
            <a:spLocks noGrp="1"/>
          </p:cNvSpPr>
          <p:nvPr>
            <p:ph type="title"/>
          </p:nvPr>
        </p:nvSpPr>
        <p:spPr/>
        <p:txBody>
          <a:bodyPr/>
          <a:lstStyle/>
          <a:p>
            <a:r>
              <a:rPr lang="en-US" dirty="0"/>
              <a:t>Microsoft 365 Lighthouse overview</a:t>
            </a:r>
          </a:p>
        </p:txBody>
      </p:sp>
      <p:sp>
        <p:nvSpPr>
          <p:cNvPr id="41" name="Text Placeholder 2">
            <a:extLst>
              <a:ext uri="{FF2B5EF4-FFF2-40B4-BE49-F238E27FC236}">
                <a16:creationId xmlns:a16="http://schemas.microsoft.com/office/drawing/2014/main" id="{32E788BA-33EA-44E8-89C4-9DFE6E92B6BA}"/>
              </a:ext>
            </a:extLst>
          </p:cNvPr>
          <p:cNvSpPr txBox="1">
            <a:spLocks/>
          </p:cNvSpPr>
          <p:nvPr/>
        </p:nvSpPr>
        <p:spPr>
          <a:xfrm>
            <a:off x="588263" y="1689536"/>
            <a:ext cx="11268957"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bg1"/>
                </a:solidFill>
                <a:effectLst/>
                <a:uLnTx/>
                <a:uFillTx/>
                <a:latin typeface="Segoe UI Semibold"/>
                <a:ea typeface="+mn-ea"/>
                <a:cs typeface="Segoe UI Semibold"/>
              </a:rPr>
              <a:t>Helps Managed Service Providers to secure devices, data, and users for customers that have up to 2500 licensed users with Microsoft 365 Business Premium, Microsoft 365 E3, Microsoft 365 E5, or Microsoft Defender for Business subscriptions</a:t>
            </a:r>
          </a:p>
        </p:txBody>
      </p:sp>
      <p:sp>
        <p:nvSpPr>
          <p:cNvPr id="20" name="TextBox 19">
            <a:extLst>
              <a:ext uri="{FF2B5EF4-FFF2-40B4-BE49-F238E27FC236}">
                <a16:creationId xmlns:a16="http://schemas.microsoft.com/office/drawing/2014/main" id="{F2D49489-43EC-43E8-9051-D7E28F82EAB9}"/>
              </a:ext>
            </a:extLst>
          </p:cNvPr>
          <p:cNvSpPr txBox="1"/>
          <p:nvPr/>
        </p:nvSpPr>
        <p:spPr>
          <a:xfrm>
            <a:off x="900725" y="3513636"/>
            <a:ext cx="2319522" cy="2400657"/>
          </a:xfrm>
          <a:prstGeom prst="rect">
            <a:avLst/>
          </a:prstGeom>
          <a:noFill/>
        </p:spPr>
        <p:txBody>
          <a:bodyPr wrap="square" lIns="182880" tIns="0" rIns="182880" bIns="0"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Customer management </a:t>
            </a:r>
            <a:br>
              <a:rPr kumimoji="0" lang="en-US" sz="1600" b="0" i="0" u="none" strike="noStrike" kern="1200" cap="none" spc="0" normalizeH="0" baseline="0" noProof="0">
                <a:ln>
                  <a:noFill/>
                </a:ln>
                <a:solidFill>
                  <a:srgbClr val="0078D4"/>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at scale</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Monitor and manage customers centrally to easily identify gaps in end-customer configuration, target improvements, and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drive adoption.</a:t>
            </a:r>
          </a:p>
        </p:txBody>
      </p:sp>
      <p:sp>
        <p:nvSpPr>
          <p:cNvPr id="23" name="Rectangle: Rounded Corners 22">
            <a:extLst>
              <a:ext uri="{FF2B5EF4-FFF2-40B4-BE49-F238E27FC236}">
                <a16:creationId xmlns:a16="http://schemas.microsoft.com/office/drawing/2014/main" id="{18E0395F-7A13-4A35-8970-C5C101CB0842}"/>
              </a:ext>
              <a:ext uri="{C183D7F6-B498-43B3-948B-1728B52AA6E4}">
                <adec:decorative xmlns:adec="http://schemas.microsoft.com/office/drawing/2017/decorative" val="1"/>
              </a:ext>
            </a:extLst>
          </p:cNvPr>
          <p:cNvSpPr/>
          <p:nvPr/>
        </p:nvSpPr>
        <p:spPr bwMode="auto">
          <a:xfrm>
            <a:off x="3544232" y="3221320"/>
            <a:ext cx="2370676" cy="3012266"/>
          </a:xfrm>
          <a:prstGeom prst="roundRect">
            <a:avLst>
              <a:gd name="adj" fmla="val 5787"/>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27432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87C2E18E-75E3-44D5-A3DD-A24314795660}"/>
              </a:ext>
            </a:extLst>
          </p:cNvPr>
          <p:cNvSpPr txBox="1"/>
          <p:nvPr/>
        </p:nvSpPr>
        <p:spPr>
          <a:xfrm>
            <a:off x="3569809" y="3513636"/>
            <a:ext cx="2319522" cy="1508105"/>
          </a:xfrm>
          <a:prstGeom prst="rect">
            <a:avLst/>
          </a:prstGeom>
          <a:noFill/>
        </p:spPr>
        <p:txBody>
          <a:bodyPr wrap="square" lIns="182880" tIns="0" rIns="182880" bIns="0"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Proactive risk management</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Realize efficiencies in customer management to support business scale and growth</a:t>
            </a:r>
          </a:p>
        </p:txBody>
      </p:sp>
      <p:sp>
        <p:nvSpPr>
          <p:cNvPr id="26" name="Rectangle: Rounded Corners 25">
            <a:extLst>
              <a:ext uri="{FF2B5EF4-FFF2-40B4-BE49-F238E27FC236}">
                <a16:creationId xmlns:a16="http://schemas.microsoft.com/office/drawing/2014/main" id="{CEA8B849-6E51-4F00-A1DF-7CD6FC742608}"/>
              </a:ext>
              <a:ext uri="{C183D7F6-B498-43B3-948B-1728B52AA6E4}">
                <adec:decorative xmlns:adec="http://schemas.microsoft.com/office/drawing/2017/decorative" val="1"/>
              </a:ext>
            </a:extLst>
          </p:cNvPr>
          <p:cNvSpPr/>
          <p:nvPr/>
        </p:nvSpPr>
        <p:spPr bwMode="auto">
          <a:xfrm>
            <a:off x="6187682" y="3221320"/>
            <a:ext cx="2370676" cy="3012266"/>
          </a:xfrm>
          <a:prstGeom prst="roundRect">
            <a:avLst>
              <a:gd name="adj" fmla="val 5787"/>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27432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CA1C24F6-3C4D-46B2-ADA7-941991F37271}"/>
              </a:ext>
            </a:extLst>
          </p:cNvPr>
          <p:cNvSpPr txBox="1"/>
          <p:nvPr/>
        </p:nvSpPr>
        <p:spPr>
          <a:xfrm>
            <a:off x="6213259" y="3513636"/>
            <a:ext cx="2319522" cy="1938992"/>
          </a:xfrm>
          <a:prstGeom prst="rect">
            <a:avLst/>
          </a:prstGeom>
          <a:noFill/>
        </p:spPr>
        <p:txBody>
          <a:bodyPr wrap="square" lIns="182880" tIns="0" rIns="182880" bIns="0"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Improved </a:t>
            </a:r>
            <a:br>
              <a:rPr kumimoji="0" lang="en-US" sz="1600" b="0" i="0" u="none" strike="noStrike" kern="1200" cap="none" spc="0" normalizeH="0" baseline="0" noProof="0">
                <a:ln>
                  <a:noFill/>
                </a:ln>
                <a:solidFill>
                  <a:srgbClr val="0078D4"/>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security</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Secure and protect devices, data, and users across customer environments using recommended best practices.</a:t>
            </a:r>
          </a:p>
        </p:txBody>
      </p:sp>
      <p:sp>
        <p:nvSpPr>
          <p:cNvPr id="29" name="Rectangle: Rounded Corners 28">
            <a:extLst>
              <a:ext uri="{FF2B5EF4-FFF2-40B4-BE49-F238E27FC236}">
                <a16:creationId xmlns:a16="http://schemas.microsoft.com/office/drawing/2014/main" id="{4FC99E5F-4884-4017-96AB-7BA7CE38CF9C}"/>
              </a:ext>
              <a:ext uri="{C183D7F6-B498-43B3-948B-1728B52AA6E4}">
                <adec:decorative xmlns:adec="http://schemas.microsoft.com/office/drawing/2017/decorative" val="1"/>
              </a:ext>
            </a:extLst>
          </p:cNvPr>
          <p:cNvSpPr/>
          <p:nvPr/>
        </p:nvSpPr>
        <p:spPr bwMode="auto">
          <a:xfrm>
            <a:off x="8856767" y="3221320"/>
            <a:ext cx="2370676" cy="3012266"/>
          </a:xfrm>
          <a:prstGeom prst="roundRect">
            <a:avLst>
              <a:gd name="adj" fmla="val 5787"/>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27432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14ADCF49-1FCD-4856-995C-7C2E60005BEB}"/>
              </a:ext>
            </a:extLst>
          </p:cNvPr>
          <p:cNvSpPr txBox="1"/>
          <p:nvPr/>
        </p:nvSpPr>
        <p:spPr>
          <a:xfrm>
            <a:off x="8882344" y="3513636"/>
            <a:ext cx="2319522" cy="1723549"/>
          </a:xfrm>
          <a:prstGeom prst="rect">
            <a:avLst/>
          </a:prstGeom>
          <a:noFill/>
        </p:spPr>
        <p:txBody>
          <a:bodyPr wrap="square" lIns="182880" tIns="0" rIns="182880" bIns="0"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Standardize configuration</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Benefit from deployment plans to drive standardization, upsell across customer base, and reduce risk </a:t>
            </a:r>
          </a:p>
        </p:txBody>
      </p:sp>
      <p:grpSp>
        <p:nvGrpSpPr>
          <p:cNvPr id="31" name="Group 4">
            <a:extLst>
              <a:ext uri="{FF2B5EF4-FFF2-40B4-BE49-F238E27FC236}">
                <a16:creationId xmlns:a16="http://schemas.microsoft.com/office/drawing/2014/main" id="{059BD0C6-9D1A-407E-8539-687D5524AD12}"/>
              </a:ext>
              <a:ext uri="{C183D7F6-B498-43B3-948B-1728B52AA6E4}">
                <adec:decorative xmlns:adec="http://schemas.microsoft.com/office/drawing/2017/decorative" val="1"/>
              </a:ext>
            </a:extLst>
          </p:cNvPr>
          <p:cNvGrpSpPr>
            <a:grpSpLocks noChangeAspect="1"/>
          </p:cNvGrpSpPr>
          <p:nvPr/>
        </p:nvGrpSpPr>
        <p:grpSpPr bwMode="auto">
          <a:xfrm flipH="1">
            <a:off x="1834012" y="2549651"/>
            <a:ext cx="452948" cy="386386"/>
            <a:chOff x="6371" y="3345"/>
            <a:chExt cx="279" cy="238"/>
          </a:xfrm>
          <a:solidFill>
            <a:schemeClr val="bg1"/>
          </a:solidFill>
        </p:grpSpPr>
        <p:sp>
          <p:nvSpPr>
            <p:cNvPr id="32" name="Freeform 5">
              <a:extLst>
                <a:ext uri="{FF2B5EF4-FFF2-40B4-BE49-F238E27FC236}">
                  <a16:creationId xmlns:a16="http://schemas.microsoft.com/office/drawing/2014/main" id="{7EF3951D-32BD-43B2-A83B-93790070B5B1}"/>
                </a:ext>
              </a:extLst>
            </p:cNvPr>
            <p:cNvSpPr>
              <a:spLocks/>
            </p:cNvSpPr>
            <p:nvPr/>
          </p:nvSpPr>
          <p:spPr bwMode="auto">
            <a:xfrm>
              <a:off x="6371" y="3345"/>
              <a:ext cx="239" cy="238"/>
            </a:xfrm>
            <a:custGeom>
              <a:avLst/>
              <a:gdLst>
                <a:gd name="T0" fmla="*/ 320 w 320"/>
                <a:gd name="T1" fmla="*/ 0 h 320"/>
                <a:gd name="T2" fmla="*/ 320 w 320"/>
                <a:gd name="T3" fmla="*/ 0 h 320"/>
                <a:gd name="T4" fmla="*/ 0 w 320"/>
                <a:gd name="T5" fmla="*/ 0 h 320"/>
                <a:gd name="T6" fmla="*/ 0 w 320"/>
                <a:gd name="T7" fmla="*/ 320 h 320"/>
                <a:gd name="T8" fmla="*/ 107 w 320"/>
                <a:gd name="T9" fmla="*/ 320 h 320"/>
                <a:gd name="T10" fmla="*/ 107 w 320"/>
                <a:gd name="T11" fmla="*/ 80 h 320"/>
                <a:gd name="T12" fmla="*/ 320 w 320"/>
                <a:gd name="T13" fmla="*/ 80 h 320"/>
                <a:gd name="T14" fmla="*/ 320 w 320"/>
                <a:gd name="T15" fmla="*/ 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0" h="320">
                  <a:moveTo>
                    <a:pt x="320" y="0"/>
                  </a:moveTo>
                  <a:lnTo>
                    <a:pt x="320" y="0"/>
                  </a:lnTo>
                  <a:lnTo>
                    <a:pt x="0" y="0"/>
                  </a:lnTo>
                  <a:lnTo>
                    <a:pt x="0" y="320"/>
                  </a:lnTo>
                  <a:lnTo>
                    <a:pt x="107" y="320"/>
                  </a:lnTo>
                  <a:lnTo>
                    <a:pt x="107" y="80"/>
                  </a:lnTo>
                  <a:lnTo>
                    <a:pt x="320" y="80"/>
                  </a:lnTo>
                  <a:lnTo>
                    <a:pt x="32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3D1CFBF3-A3B1-4391-A385-8FB618E4375C}"/>
                </a:ext>
              </a:extLst>
            </p:cNvPr>
            <p:cNvSpPr>
              <a:spLocks/>
            </p:cNvSpPr>
            <p:nvPr/>
          </p:nvSpPr>
          <p:spPr bwMode="auto">
            <a:xfrm>
              <a:off x="6471" y="3424"/>
              <a:ext cx="160" cy="159"/>
            </a:xfrm>
            <a:custGeom>
              <a:avLst/>
              <a:gdLst>
                <a:gd name="T0" fmla="*/ 214 w 214"/>
                <a:gd name="T1" fmla="*/ 0 h 213"/>
                <a:gd name="T2" fmla="*/ 214 w 214"/>
                <a:gd name="T3" fmla="*/ 0 h 213"/>
                <a:gd name="T4" fmla="*/ 0 w 214"/>
                <a:gd name="T5" fmla="*/ 0 h 213"/>
                <a:gd name="T6" fmla="*/ 0 w 214"/>
                <a:gd name="T7" fmla="*/ 213 h 213"/>
                <a:gd name="T8" fmla="*/ 107 w 214"/>
                <a:gd name="T9" fmla="*/ 213 h 213"/>
                <a:gd name="T10" fmla="*/ 107 w 214"/>
                <a:gd name="T11" fmla="*/ 80 h 213"/>
                <a:gd name="T12" fmla="*/ 214 w 214"/>
                <a:gd name="T13" fmla="*/ 80 h 213"/>
                <a:gd name="T14" fmla="*/ 214 w 214"/>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13">
                  <a:moveTo>
                    <a:pt x="214" y="0"/>
                  </a:moveTo>
                  <a:lnTo>
                    <a:pt x="214" y="0"/>
                  </a:lnTo>
                  <a:lnTo>
                    <a:pt x="0" y="0"/>
                  </a:lnTo>
                  <a:lnTo>
                    <a:pt x="0" y="213"/>
                  </a:lnTo>
                  <a:lnTo>
                    <a:pt x="107" y="213"/>
                  </a:lnTo>
                  <a:lnTo>
                    <a:pt x="107" y="80"/>
                  </a:lnTo>
                  <a:lnTo>
                    <a:pt x="214" y="80"/>
                  </a:lnTo>
                  <a:lnTo>
                    <a:pt x="214"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5708CDD7-ED84-4A41-BDA3-BD8A5A85E65E}"/>
                </a:ext>
              </a:extLst>
            </p:cNvPr>
            <p:cNvSpPr>
              <a:spLocks/>
            </p:cNvSpPr>
            <p:nvPr/>
          </p:nvSpPr>
          <p:spPr bwMode="auto">
            <a:xfrm>
              <a:off x="6571" y="3504"/>
              <a:ext cx="79" cy="79"/>
            </a:xfrm>
            <a:custGeom>
              <a:avLst/>
              <a:gdLst>
                <a:gd name="T0" fmla="*/ 0 w 106"/>
                <a:gd name="T1" fmla="*/ 106 h 106"/>
                <a:gd name="T2" fmla="*/ 0 w 106"/>
                <a:gd name="T3" fmla="*/ 106 h 106"/>
                <a:gd name="T4" fmla="*/ 106 w 106"/>
                <a:gd name="T5" fmla="*/ 106 h 106"/>
                <a:gd name="T6" fmla="*/ 106 w 106"/>
                <a:gd name="T7" fmla="*/ 0 h 106"/>
                <a:gd name="T8" fmla="*/ 0 w 106"/>
                <a:gd name="T9" fmla="*/ 0 h 106"/>
                <a:gd name="T10" fmla="*/ 0 w 106"/>
                <a:gd name="T11" fmla="*/ 106 h 106"/>
              </a:gdLst>
              <a:ahLst/>
              <a:cxnLst>
                <a:cxn ang="0">
                  <a:pos x="T0" y="T1"/>
                </a:cxn>
                <a:cxn ang="0">
                  <a:pos x="T2" y="T3"/>
                </a:cxn>
                <a:cxn ang="0">
                  <a:pos x="T4" y="T5"/>
                </a:cxn>
                <a:cxn ang="0">
                  <a:pos x="T6" y="T7"/>
                </a:cxn>
                <a:cxn ang="0">
                  <a:pos x="T8" y="T9"/>
                </a:cxn>
                <a:cxn ang="0">
                  <a:pos x="T10" y="T11"/>
                </a:cxn>
              </a:cxnLst>
              <a:rect l="0" t="0" r="r" b="b"/>
              <a:pathLst>
                <a:path w="106" h="106">
                  <a:moveTo>
                    <a:pt x="0" y="106"/>
                  </a:moveTo>
                  <a:lnTo>
                    <a:pt x="0" y="106"/>
                  </a:lnTo>
                  <a:lnTo>
                    <a:pt x="106" y="106"/>
                  </a:lnTo>
                  <a:lnTo>
                    <a:pt x="106" y="0"/>
                  </a:lnTo>
                  <a:lnTo>
                    <a:pt x="0" y="0"/>
                  </a:lnTo>
                  <a:lnTo>
                    <a:pt x="0" y="106"/>
                  </a:lnTo>
                  <a:close/>
                </a:path>
              </a:pathLst>
            </a:custGeom>
            <a:solidFill>
              <a:schemeClr val="accent3"/>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808EB8A4-73AE-4514-9A58-87AAE6533789}"/>
              </a:ext>
              <a:ext uri="{C183D7F6-B498-43B3-948B-1728B52AA6E4}">
                <adec:decorative xmlns:adec="http://schemas.microsoft.com/office/drawing/2017/decorative" val="1"/>
              </a:ext>
            </a:extLst>
          </p:cNvPr>
          <p:cNvGrpSpPr/>
          <p:nvPr/>
        </p:nvGrpSpPr>
        <p:grpSpPr>
          <a:xfrm>
            <a:off x="4463474" y="2502811"/>
            <a:ext cx="532192" cy="480066"/>
            <a:chOff x="5750242" y="3088957"/>
            <a:chExt cx="690562" cy="678180"/>
          </a:xfrm>
          <a:solidFill>
            <a:schemeClr val="bg1"/>
          </a:solidFill>
        </p:grpSpPr>
        <p:sp>
          <p:nvSpPr>
            <p:cNvPr id="39" name="Freeform: Shape 38">
              <a:extLst>
                <a:ext uri="{FF2B5EF4-FFF2-40B4-BE49-F238E27FC236}">
                  <a16:creationId xmlns:a16="http://schemas.microsoft.com/office/drawing/2014/main" id="{951869C9-73E0-4F53-9232-73375B30E340}"/>
                </a:ext>
              </a:extLst>
            </p:cNvPr>
            <p:cNvSpPr/>
            <p:nvPr/>
          </p:nvSpPr>
          <p:spPr>
            <a:xfrm>
              <a:off x="5750242" y="3671887"/>
              <a:ext cx="171450" cy="95250"/>
            </a:xfrm>
            <a:custGeom>
              <a:avLst/>
              <a:gdLst>
                <a:gd name="connsiteX0" fmla="*/ 171450 w 171450"/>
                <a:gd name="connsiteY0" fmla="*/ 0 h 95250"/>
                <a:gd name="connsiteX1" fmla="*/ 0 w 171450"/>
                <a:gd name="connsiteY1" fmla="*/ 34290 h 95250"/>
                <a:gd name="connsiteX2" fmla="*/ 0 w 171450"/>
                <a:gd name="connsiteY2" fmla="*/ 95250 h 95250"/>
                <a:gd name="connsiteX3" fmla="*/ 171450 w 171450"/>
                <a:gd name="connsiteY3" fmla="*/ 95250 h 95250"/>
                <a:gd name="connsiteX4" fmla="*/ 171450 w 1714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95250">
                  <a:moveTo>
                    <a:pt x="171450" y="0"/>
                  </a:moveTo>
                  <a:cubicBezTo>
                    <a:pt x="117158" y="16192"/>
                    <a:pt x="60008" y="27623"/>
                    <a:pt x="0" y="34290"/>
                  </a:cubicBezTo>
                  <a:lnTo>
                    <a:pt x="0" y="95250"/>
                  </a:lnTo>
                  <a:lnTo>
                    <a:pt x="171450" y="95250"/>
                  </a:lnTo>
                  <a:lnTo>
                    <a:pt x="171450" y="0"/>
                  </a:lnTo>
                  <a:close/>
                </a:path>
              </a:pathLst>
            </a:custGeom>
            <a:grpFill/>
            <a:ln w="9525" cap="flat">
              <a:noFill/>
              <a:prstDash val="solid"/>
              <a:miter/>
            </a:ln>
          </p:spPr>
          <p:txBody>
            <a:bodyPr rtlCol="0" anchor="ctr"/>
            <a:lstStyle/>
            <a:p>
              <a:pPr marL="0" marR="0" lvl="0" indent="0" algn="l" defTabSz="761824"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282828"/>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FE0EBAE2-D84E-476E-A587-92F527C97819}"/>
                </a:ext>
              </a:extLst>
            </p:cNvPr>
            <p:cNvSpPr/>
            <p:nvPr/>
          </p:nvSpPr>
          <p:spPr>
            <a:xfrm>
              <a:off x="5978842" y="3563302"/>
              <a:ext cx="171450" cy="203835"/>
            </a:xfrm>
            <a:custGeom>
              <a:avLst/>
              <a:gdLst>
                <a:gd name="connsiteX0" fmla="*/ 0 w 171450"/>
                <a:gd name="connsiteY0" fmla="*/ 203835 h 203835"/>
                <a:gd name="connsiteX1" fmla="*/ 171450 w 171450"/>
                <a:gd name="connsiteY1" fmla="*/ 203835 h 203835"/>
                <a:gd name="connsiteX2" fmla="*/ 171450 w 171450"/>
                <a:gd name="connsiteY2" fmla="*/ 0 h 203835"/>
                <a:gd name="connsiteX3" fmla="*/ 0 w 171450"/>
                <a:gd name="connsiteY3" fmla="*/ 88583 h 203835"/>
                <a:gd name="connsiteX4" fmla="*/ 0 w 171450"/>
                <a:gd name="connsiteY4" fmla="*/ 203835 h 203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03835">
                  <a:moveTo>
                    <a:pt x="0" y="203835"/>
                  </a:moveTo>
                  <a:lnTo>
                    <a:pt x="171450" y="203835"/>
                  </a:lnTo>
                  <a:lnTo>
                    <a:pt x="171450" y="0"/>
                  </a:lnTo>
                  <a:cubicBezTo>
                    <a:pt x="118110" y="36195"/>
                    <a:pt x="60960" y="65723"/>
                    <a:pt x="0" y="88583"/>
                  </a:cubicBezTo>
                  <a:lnTo>
                    <a:pt x="0" y="203835"/>
                  </a:lnTo>
                  <a:close/>
                </a:path>
              </a:pathLst>
            </a:custGeom>
            <a:grpFill/>
            <a:ln w="9525" cap="flat">
              <a:noFill/>
              <a:prstDash val="solid"/>
              <a:miter/>
            </a:ln>
          </p:spPr>
          <p:txBody>
            <a:bodyPr rtlCol="0" anchor="ctr"/>
            <a:lstStyle/>
            <a:p>
              <a:pPr marL="0" marR="0" lvl="0" indent="0" algn="l" defTabSz="761824"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282828"/>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394396EE-08AA-4EDE-BFA7-C472E49CB5CE}"/>
                </a:ext>
              </a:extLst>
            </p:cNvPr>
            <p:cNvSpPr/>
            <p:nvPr/>
          </p:nvSpPr>
          <p:spPr>
            <a:xfrm>
              <a:off x="6207442" y="3328035"/>
              <a:ext cx="171449" cy="439102"/>
            </a:xfrm>
            <a:custGeom>
              <a:avLst/>
              <a:gdLst>
                <a:gd name="connsiteX0" fmla="*/ 0 w 171449"/>
                <a:gd name="connsiteY0" fmla="*/ 439103 h 439102"/>
                <a:gd name="connsiteX1" fmla="*/ 171450 w 171449"/>
                <a:gd name="connsiteY1" fmla="*/ 439103 h 439102"/>
                <a:gd name="connsiteX2" fmla="*/ 171450 w 171449"/>
                <a:gd name="connsiteY2" fmla="*/ 0 h 439102"/>
                <a:gd name="connsiteX3" fmla="*/ 0 w 171449"/>
                <a:gd name="connsiteY3" fmla="*/ 192405 h 439102"/>
                <a:gd name="connsiteX4" fmla="*/ 0 w 171449"/>
                <a:gd name="connsiteY4" fmla="*/ 439103 h 43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49" h="439102">
                  <a:moveTo>
                    <a:pt x="0" y="439103"/>
                  </a:moveTo>
                  <a:lnTo>
                    <a:pt x="171450" y="439103"/>
                  </a:lnTo>
                  <a:lnTo>
                    <a:pt x="171450" y="0"/>
                  </a:lnTo>
                  <a:cubicBezTo>
                    <a:pt x="121920" y="75247"/>
                    <a:pt x="64770" y="139065"/>
                    <a:pt x="0" y="192405"/>
                  </a:cubicBezTo>
                  <a:lnTo>
                    <a:pt x="0" y="439103"/>
                  </a:lnTo>
                  <a:close/>
                </a:path>
              </a:pathLst>
            </a:custGeom>
            <a:grpFill/>
            <a:ln w="9525" cap="flat">
              <a:noFill/>
              <a:prstDash val="solid"/>
              <a:miter/>
            </a:ln>
          </p:spPr>
          <p:txBody>
            <a:bodyPr rtlCol="0" anchor="ctr"/>
            <a:lstStyle/>
            <a:p>
              <a:pPr marL="0" marR="0" lvl="0" indent="0" algn="l" defTabSz="761824"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282828"/>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812E80E-BEF5-42DD-B9F4-24E8540350BD}"/>
                </a:ext>
              </a:extLst>
            </p:cNvPr>
            <p:cNvSpPr/>
            <p:nvPr/>
          </p:nvSpPr>
          <p:spPr>
            <a:xfrm>
              <a:off x="5750242" y="3088957"/>
              <a:ext cx="690562" cy="578167"/>
            </a:xfrm>
            <a:custGeom>
              <a:avLst/>
              <a:gdLst>
                <a:gd name="connsiteX0" fmla="*/ 228600 w 690562"/>
                <a:gd name="connsiteY0" fmla="*/ 521970 h 578167"/>
                <a:gd name="connsiteX1" fmla="*/ 400050 w 690562"/>
                <a:gd name="connsiteY1" fmla="*/ 426720 h 578167"/>
                <a:gd name="connsiteX2" fmla="*/ 457200 w 690562"/>
                <a:gd name="connsiteY2" fmla="*/ 380048 h 578167"/>
                <a:gd name="connsiteX3" fmla="*/ 628650 w 690562"/>
                <a:gd name="connsiteY3" fmla="*/ 165735 h 578167"/>
                <a:gd name="connsiteX4" fmla="*/ 639128 w 690562"/>
                <a:gd name="connsiteY4" fmla="*/ 146685 h 578167"/>
                <a:gd name="connsiteX5" fmla="*/ 690563 w 690562"/>
                <a:gd name="connsiteY5" fmla="*/ 170498 h 578167"/>
                <a:gd name="connsiteX6" fmla="*/ 676275 w 690562"/>
                <a:gd name="connsiteY6" fmla="*/ 0 h 578167"/>
                <a:gd name="connsiteX7" fmla="*/ 536258 w 690562"/>
                <a:gd name="connsiteY7" fmla="*/ 100012 h 578167"/>
                <a:gd name="connsiteX8" fmla="*/ 587693 w 690562"/>
                <a:gd name="connsiteY8" fmla="*/ 123825 h 578167"/>
                <a:gd name="connsiteX9" fmla="*/ 0 w 690562"/>
                <a:gd name="connsiteY9" fmla="*/ 521018 h 578167"/>
                <a:gd name="connsiteX10" fmla="*/ 0 w 690562"/>
                <a:gd name="connsiteY10" fmla="*/ 578168 h 578167"/>
                <a:gd name="connsiteX11" fmla="*/ 171450 w 690562"/>
                <a:gd name="connsiteY11" fmla="*/ 541973 h 578167"/>
                <a:gd name="connsiteX12" fmla="*/ 228600 w 690562"/>
                <a:gd name="connsiteY12" fmla="*/ 521970 h 5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0562" h="578167">
                  <a:moveTo>
                    <a:pt x="228600" y="521970"/>
                  </a:moveTo>
                  <a:cubicBezTo>
                    <a:pt x="290513" y="497205"/>
                    <a:pt x="347663" y="465773"/>
                    <a:pt x="400050" y="426720"/>
                  </a:cubicBezTo>
                  <a:cubicBezTo>
                    <a:pt x="420053" y="412432"/>
                    <a:pt x="439103" y="396240"/>
                    <a:pt x="457200" y="380048"/>
                  </a:cubicBezTo>
                  <a:cubicBezTo>
                    <a:pt x="522923" y="320993"/>
                    <a:pt x="580073" y="249555"/>
                    <a:pt x="628650" y="165735"/>
                  </a:cubicBezTo>
                  <a:cubicBezTo>
                    <a:pt x="632460" y="160020"/>
                    <a:pt x="635318" y="153353"/>
                    <a:pt x="639128" y="146685"/>
                  </a:cubicBezTo>
                  <a:lnTo>
                    <a:pt x="690563" y="170498"/>
                  </a:lnTo>
                  <a:lnTo>
                    <a:pt x="676275" y="0"/>
                  </a:lnTo>
                  <a:lnTo>
                    <a:pt x="536258" y="100012"/>
                  </a:lnTo>
                  <a:lnTo>
                    <a:pt x="587693" y="123825"/>
                  </a:lnTo>
                  <a:cubicBezTo>
                    <a:pt x="457200" y="359093"/>
                    <a:pt x="264795" y="489585"/>
                    <a:pt x="0" y="521018"/>
                  </a:cubicBezTo>
                  <a:lnTo>
                    <a:pt x="0" y="578168"/>
                  </a:lnTo>
                  <a:cubicBezTo>
                    <a:pt x="60008" y="571500"/>
                    <a:pt x="117158" y="559118"/>
                    <a:pt x="171450" y="541973"/>
                  </a:cubicBezTo>
                  <a:cubicBezTo>
                    <a:pt x="191453" y="536258"/>
                    <a:pt x="210503" y="529590"/>
                    <a:pt x="228600" y="521970"/>
                  </a:cubicBezTo>
                  <a:close/>
                </a:path>
              </a:pathLst>
            </a:custGeom>
            <a:solidFill>
              <a:schemeClr val="accent3"/>
            </a:solidFill>
            <a:ln w="9525" cap="flat">
              <a:noFill/>
              <a:prstDash val="solid"/>
              <a:miter/>
            </a:ln>
          </p:spPr>
          <p:txBody>
            <a:bodyPr rtlCol="0" anchor="ctr"/>
            <a:lstStyle/>
            <a:p>
              <a:pPr marL="0" marR="0" lvl="0" indent="0" algn="l" defTabSz="761824"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49" name="Group 21">
            <a:extLst>
              <a:ext uri="{FF2B5EF4-FFF2-40B4-BE49-F238E27FC236}">
                <a16:creationId xmlns:a16="http://schemas.microsoft.com/office/drawing/2014/main" id="{45B9DB9E-248C-4A54-B74B-61E1968FF65A}"/>
              </a:ext>
              <a:ext uri="{C183D7F6-B498-43B3-948B-1728B52AA6E4}">
                <adec:decorative xmlns:adec="http://schemas.microsoft.com/office/drawing/2017/decorative" val="1"/>
              </a:ext>
            </a:extLst>
          </p:cNvPr>
          <p:cNvGrpSpPr>
            <a:grpSpLocks noChangeAspect="1"/>
          </p:cNvGrpSpPr>
          <p:nvPr/>
        </p:nvGrpSpPr>
        <p:grpSpPr bwMode="auto">
          <a:xfrm>
            <a:off x="9805891" y="2524488"/>
            <a:ext cx="472428" cy="436712"/>
            <a:chOff x="7439" y="4053"/>
            <a:chExt cx="291" cy="269"/>
          </a:xfrm>
          <a:solidFill>
            <a:schemeClr val="bg1"/>
          </a:solidFill>
        </p:grpSpPr>
        <p:sp>
          <p:nvSpPr>
            <p:cNvPr id="50" name="Freeform 22">
              <a:extLst>
                <a:ext uri="{FF2B5EF4-FFF2-40B4-BE49-F238E27FC236}">
                  <a16:creationId xmlns:a16="http://schemas.microsoft.com/office/drawing/2014/main" id="{AF603A81-57F8-488A-A823-A968905C0019}"/>
                </a:ext>
              </a:extLst>
            </p:cNvPr>
            <p:cNvSpPr>
              <a:spLocks/>
            </p:cNvSpPr>
            <p:nvPr/>
          </p:nvSpPr>
          <p:spPr bwMode="auto">
            <a:xfrm>
              <a:off x="7439" y="4160"/>
              <a:ext cx="252" cy="162"/>
            </a:xfrm>
            <a:custGeom>
              <a:avLst/>
              <a:gdLst>
                <a:gd name="T0" fmla="*/ 0 w 339"/>
                <a:gd name="T1" fmla="*/ 0 h 217"/>
                <a:gd name="T2" fmla="*/ 0 w 339"/>
                <a:gd name="T3" fmla="*/ 0 h 217"/>
                <a:gd name="T4" fmla="*/ 0 w 339"/>
                <a:gd name="T5" fmla="*/ 217 h 217"/>
                <a:gd name="T6" fmla="*/ 339 w 339"/>
                <a:gd name="T7" fmla="*/ 217 h 217"/>
                <a:gd name="T8" fmla="*/ 339 w 339"/>
                <a:gd name="T9" fmla="*/ 160 h 217"/>
                <a:gd name="T10" fmla="*/ 52 w 339"/>
                <a:gd name="T11" fmla="*/ 160 h 217"/>
                <a:gd name="T12" fmla="*/ 52 w 339"/>
                <a:gd name="T13" fmla="*/ 0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0"/>
                  </a:lnTo>
                  <a:lnTo>
                    <a:pt x="0" y="217"/>
                  </a:lnTo>
                  <a:lnTo>
                    <a:pt x="339" y="217"/>
                  </a:lnTo>
                  <a:lnTo>
                    <a:pt x="339" y="160"/>
                  </a:lnTo>
                  <a:lnTo>
                    <a:pt x="52" y="160"/>
                  </a:lnTo>
                  <a:lnTo>
                    <a:pt x="52" y="0"/>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23">
              <a:extLst>
                <a:ext uri="{FF2B5EF4-FFF2-40B4-BE49-F238E27FC236}">
                  <a16:creationId xmlns:a16="http://schemas.microsoft.com/office/drawing/2014/main" id="{D1C23584-4962-4245-8A73-55EF27187AF2}"/>
                </a:ext>
              </a:extLst>
            </p:cNvPr>
            <p:cNvSpPr>
              <a:spLocks/>
            </p:cNvSpPr>
            <p:nvPr/>
          </p:nvSpPr>
          <p:spPr bwMode="auto">
            <a:xfrm>
              <a:off x="7439" y="4106"/>
              <a:ext cx="38" cy="29"/>
            </a:xfrm>
            <a:custGeom>
              <a:avLst/>
              <a:gdLst>
                <a:gd name="T0" fmla="*/ 0 w 52"/>
                <a:gd name="T1" fmla="*/ 38 h 38"/>
                <a:gd name="T2" fmla="*/ 0 w 52"/>
                <a:gd name="T3" fmla="*/ 38 h 38"/>
                <a:gd name="T4" fmla="*/ 52 w 52"/>
                <a:gd name="T5" fmla="*/ 38 h 38"/>
                <a:gd name="T6" fmla="*/ 52 w 52"/>
                <a:gd name="T7" fmla="*/ 0 h 38"/>
                <a:gd name="T8" fmla="*/ 0 w 52"/>
                <a:gd name="T9" fmla="*/ 0 h 38"/>
                <a:gd name="T10" fmla="*/ 0 w 52"/>
                <a:gd name="T11" fmla="*/ 38 h 38"/>
              </a:gdLst>
              <a:ahLst/>
              <a:cxnLst>
                <a:cxn ang="0">
                  <a:pos x="T0" y="T1"/>
                </a:cxn>
                <a:cxn ang="0">
                  <a:pos x="T2" y="T3"/>
                </a:cxn>
                <a:cxn ang="0">
                  <a:pos x="T4" y="T5"/>
                </a:cxn>
                <a:cxn ang="0">
                  <a:pos x="T6" y="T7"/>
                </a:cxn>
                <a:cxn ang="0">
                  <a:pos x="T8" y="T9"/>
                </a:cxn>
                <a:cxn ang="0">
                  <a:pos x="T10" y="T11"/>
                </a:cxn>
              </a:cxnLst>
              <a:rect l="0" t="0" r="r" b="b"/>
              <a:pathLst>
                <a:path w="52" h="38">
                  <a:moveTo>
                    <a:pt x="0" y="38"/>
                  </a:moveTo>
                  <a:lnTo>
                    <a:pt x="0" y="38"/>
                  </a:lnTo>
                  <a:lnTo>
                    <a:pt x="52" y="38"/>
                  </a:lnTo>
                  <a:lnTo>
                    <a:pt x="52" y="0"/>
                  </a:lnTo>
                  <a:lnTo>
                    <a:pt x="0" y="0"/>
                  </a:lnTo>
                  <a:lnTo>
                    <a:pt x="0" y="38"/>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24">
              <a:extLst>
                <a:ext uri="{FF2B5EF4-FFF2-40B4-BE49-F238E27FC236}">
                  <a16:creationId xmlns:a16="http://schemas.microsoft.com/office/drawing/2014/main" id="{31D1D10C-46D4-4060-8E31-8BA0F8410AE7}"/>
                </a:ext>
              </a:extLst>
            </p:cNvPr>
            <p:cNvSpPr>
              <a:spLocks noEditPoints="1"/>
            </p:cNvSpPr>
            <p:nvPr/>
          </p:nvSpPr>
          <p:spPr bwMode="auto">
            <a:xfrm>
              <a:off x="7501" y="4106"/>
              <a:ext cx="229" cy="149"/>
            </a:xfrm>
            <a:custGeom>
              <a:avLst/>
              <a:gdLst>
                <a:gd name="T0" fmla="*/ 135 w 307"/>
                <a:gd name="T1" fmla="*/ 183 h 200"/>
                <a:gd name="T2" fmla="*/ 135 w 307"/>
                <a:gd name="T3" fmla="*/ 183 h 200"/>
                <a:gd name="T4" fmla="*/ 76 w 307"/>
                <a:gd name="T5" fmla="*/ 123 h 200"/>
                <a:gd name="T6" fmla="*/ 76 w 307"/>
                <a:gd name="T7" fmla="*/ 99 h 200"/>
                <a:gd name="T8" fmla="*/ 100 w 307"/>
                <a:gd name="T9" fmla="*/ 99 h 200"/>
                <a:gd name="T10" fmla="*/ 135 w 307"/>
                <a:gd name="T11" fmla="*/ 135 h 200"/>
                <a:gd name="T12" fmla="*/ 198 w 307"/>
                <a:gd name="T13" fmla="*/ 72 h 200"/>
                <a:gd name="T14" fmla="*/ 229 w 307"/>
                <a:gd name="T15" fmla="*/ 41 h 200"/>
                <a:gd name="T16" fmla="*/ 232 w 307"/>
                <a:gd name="T17" fmla="*/ 38 h 200"/>
                <a:gd name="T18" fmla="*/ 235 w 307"/>
                <a:gd name="T19" fmla="*/ 36 h 200"/>
                <a:gd name="T20" fmla="*/ 255 w 307"/>
                <a:gd name="T21" fmla="*/ 33 h 200"/>
                <a:gd name="T22" fmla="*/ 259 w 307"/>
                <a:gd name="T23" fmla="*/ 36 h 200"/>
                <a:gd name="T24" fmla="*/ 261 w 307"/>
                <a:gd name="T25" fmla="*/ 38 h 200"/>
                <a:gd name="T26" fmla="*/ 259 w 307"/>
                <a:gd name="T27" fmla="*/ 60 h 200"/>
                <a:gd name="T28" fmla="*/ 255 w 307"/>
                <a:gd name="T29" fmla="*/ 64 h 200"/>
                <a:gd name="T30" fmla="*/ 246 w 307"/>
                <a:gd name="T31" fmla="*/ 72 h 200"/>
                <a:gd name="T32" fmla="*/ 135 w 307"/>
                <a:gd name="T33" fmla="*/ 183 h 200"/>
                <a:gd name="T34" fmla="*/ 289 w 307"/>
                <a:gd name="T35" fmla="*/ 0 h 200"/>
                <a:gd name="T36" fmla="*/ 289 w 307"/>
                <a:gd name="T37" fmla="*/ 0 h 200"/>
                <a:gd name="T38" fmla="*/ 272 w 307"/>
                <a:gd name="T39" fmla="*/ 0 h 200"/>
                <a:gd name="T40" fmla="*/ 0 w 307"/>
                <a:gd name="T41" fmla="*/ 0 h 200"/>
                <a:gd name="T42" fmla="*/ 0 w 307"/>
                <a:gd name="T43" fmla="*/ 0 h 200"/>
                <a:gd name="T44" fmla="*/ 0 w 307"/>
                <a:gd name="T45" fmla="*/ 38 h 200"/>
                <a:gd name="T46" fmla="*/ 0 w 307"/>
                <a:gd name="T47" fmla="*/ 41 h 200"/>
                <a:gd name="T48" fmla="*/ 0 w 307"/>
                <a:gd name="T49" fmla="*/ 72 h 200"/>
                <a:gd name="T50" fmla="*/ 0 w 307"/>
                <a:gd name="T51" fmla="*/ 200 h 200"/>
                <a:gd name="T52" fmla="*/ 255 w 307"/>
                <a:gd name="T53" fmla="*/ 200 h 200"/>
                <a:gd name="T54" fmla="*/ 272 w 307"/>
                <a:gd name="T55" fmla="*/ 200 h 200"/>
                <a:gd name="T56" fmla="*/ 289 w 307"/>
                <a:gd name="T57" fmla="*/ 200 h 200"/>
                <a:gd name="T58" fmla="*/ 307 w 307"/>
                <a:gd name="T59" fmla="*/ 200 h 200"/>
                <a:gd name="T60" fmla="*/ 307 w 307"/>
                <a:gd name="T61" fmla="*/ 0 h 200"/>
                <a:gd name="T62" fmla="*/ 289 w 307"/>
                <a:gd name="T6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200">
                  <a:moveTo>
                    <a:pt x="135" y="183"/>
                  </a:moveTo>
                  <a:lnTo>
                    <a:pt x="135" y="183"/>
                  </a:lnTo>
                  <a:lnTo>
                    <a:pt x="76" y="123"/>
                  </a:lnTo>
                  <a:cubicBezTo>
                    <a:pt x="69" y="116"/>
                    <a:pt x="69" y="105"/>
                    <a:pt x="76" y="99"/>
                  </a:cubicBezTo>
                  <a:cubicBezTo>
                    <a:pt x="82" y="92"/>
                    <a:pt x="93" y="92"/>
                    <a:pt x="100" y="99"/>
                  </a:cubicBezTo>
                  <a:lnTo>
                    <a:pt x="135" y="135"/>
                  </a:lnTo>
                  <a:lnTo>
                    <a:pt x="198" y="72"/>
                  </a:lnTo>
                  <a:lnTo>
                    <a:pt x="229" y="41"/>
                  </a:lnTo>
                  <a:lnTo>
                    <a:pt x="232" y="38"/>
                  </a:lnTo>
                  <a:lnTo>
                    <a:pt x="235" y="36"/>
                  </a:lnTo>
                  <a:cubicBezTo>
                    <a:pt x="240" y="30"/>
                    <a:pt x="248" y="29"/>
                    <a:pt x="255" y="33"/>
                  </a:cubicBezTo>
                  <a:cubicBezTo>
                    <a:pt x="256" y="33"/>
                    <a:pt x="257" y="34"/>
                    <a:pt x="259" y="36"/>
                  </a:cubicBezTo>
                  <a:cubicBezTo>
                    <a:pt x="259" y="36"/>
                    <a:pt x="260" y="37"/>
                    <a:pt x="261" y="38"/>
                  </a:cubicBezTo>
                  <a:cubicBezTo>
                    <a:pt x="265" y="45"/>
                    <a:pt x="265" y="54"/>
                    <a:pt x="259" y="60"/>
                  </a:cubicBezTo>
                  <a:lnTo>
                    <a:pt x="255" y="64"/>
                  </a:lnTo>
                  <a:lnTo>
                    <a:pt x="246" y="72"/>
                  </a:lnTo>
                  <a:lnTo>
                    <a:pt x="135" y="183"/>
                  </a:lnTo>
                  <a:close/>
                  <a:moveTo>
                    <a:pt x="289" y="0"/>
                  </a:moveTo>
                  <a:lnTo>
                    <a:pt x="289" y="0"/>
                  </a:lnTo>
                  <a:lnTo>
                    <a:pt x="272" y="0"/>
                  </a:lnTo>
                  <a:lnTo>
                    <a:pt x="0" y="0"/>
                  </a:lnTo>
                  <a:lnTo>
                    <a:pt x="0" y="0"/>
                  </a:lnTo>
                  <a:lnTo>
                    <a:pt x="0" y="38"/>
                  </a:lnTo>
                  <a:lnTo>
                    <a:pt x="0" y="41"/>
                  </a:lnTo>
                  <a:lnTo>
                    <a:pt x="0" y="72"/>
                  </a:lnTo>
                  <a:lnTo>
                    <a:pt x="0" y="200"/>
                  </a:lnTo>
                  <a:lnTo>
                    <a:pt x="255" y="200"/>
                  </a:lnTo>
                  <a:lnTo>
                    <a:pt x="272" y="200"/>
                  </a:lnTo>
                  <a:lnTo>
                    <a:pt x="289" y="200"/>
                  </a:lnTo>
                  <a:lnTo>
                    <a:pt x="307" y="200"/>
                  </a:lnTo>
                  <a:lnTo>
                    <a:pt x="307" y="0"/>
                  </a:lnTo>
                  <a:lnTo>
                    <a:pt x="289" y="0"/>
                  </a:lnTo>
                  <a:close/>
                </a:path>
              </a:pathLst>
            </a:custGeom>
            <a:solidFill>
              <a:schemeClr val="accent3"/>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25">
              <a:extLst>
                <a:ext uri="{FF2B5EF4-FFF2-40B4-BE49-F238E27FC236}">
                  <a16:creationId xmlns:a16="http://schemas.microsoft.com/office/drawing/2014/main" id="{13E0EC4C-D36C-4085-9CC2-AE3364B81CC8}"/>
                </a:ext>
              </a:extLst>
            </p:cNvPr>
            <p:cNvSpPr>
              <a:spLocks/>
            </p:cNvSpPr>
            <p:nvPr/>
          </p:nvSpPr>
          <p:spPr bwMode="auto">
            <a:xfrm>
              <a:off x="7500" y="4053"/>
              <a:ext cx="229" cy="28"/>
            </a:xfrm>
            <a:custGeom>
              <a:avLst/>
              <a:gdLst>
                <a:gd name="T0" fmla="*/ 0 w 307"/>
                <a:gd name="T1" fmla="*/ 0 h 38"/>
                <a:gd name="T2" fmla="*/ 0 w 307"/>
                <a:gd name="T3" fmla="*/ 0 h 38"/>
                <a:gd name="T4" fmla="*/ 0 w 307"/>
                <a:gd name="T5" fmla="*/ 38 h 38"/>
                <a:gd name="T6" fmla="*/ 14 w 307"/>
                <a:gd name="T7" fmla="*/ 38 h 38"/>
                <a:gd name="T8" fmla="*/ 293 w 307"/>
                <a:gd name="T9" fmla="*/ 38 h 38"/>
                <a:gd name="T10" fmla="*/ 307 w 307"/>
                <a:gd name="T11" fmla="*/ 38 h 38"/>
                <a:gd name="T12" fmla="*/ 307 w 307"/>
                <a:gd name="T13" fmla="*/ 0 h 38"/>
                <a:gd name="T14" fmla="*/ 0 w 3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8">
                  <a:moveTo>
                    <a:pt x="0" y="0"/>
                  </a:moveTo>
                  <a:lnTo>
                    <a:pt x="0" y="0"/>
                  </a:lnTo>
                  <a:lnTo>
                    <a:pt x="0" y="38"/>
                  </a:lnTo>
                  <a:lnTo>
                    <a:pt x="14" y="38"/>
                  </a:lnTo>
                  <a:lnTo>
                    <a:pt x="293" y="38"/>
                  </a:lnTo>
                  <a:lnTo>
                    <a:pt x="307" y="38"/>
                  </a:lnTo>
                  <a:lnTo>
                    <a:pt x="307" y="0"/>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4">
            <a:extLst>
              <a:ext uri="{FF2B5EF4-FFF2-40B4-BE49-F238E27FC236}">
                <a16:creationId xmlns:a16="http://schemas.microsoft.com/office/drawing/2014/main" id="{90990D7B-2144-4D59-8A92-1F999589DCCC}"/>
              </a:ext>
              <a:ext uri="{C183D7F6-B498-43B3-948B-1728B52AA6E4}">
                <adec:decorative xmlns:adec="http://schemas.microsoft.com/office/drawing/2017/decorative" val="1"/>
              </a:ext>
            </a:extLst>
          </p:cNvPr>
          <p:cNvGrpSpPr>
            <a:grpSpLocks noChangeAspect="1"/>
          </p:cNvGrpSpPr>
          <p:nvPr/>
        </p:nvGrpSpPr>
        <p:grpSpPr bwMode="auto">
          <a:xfrm>
            <a:off x="7088490" y="2516851"/>
            <a:ext cx="569060" cy="451986"/>
            <a:chOff x="3502" y="900"/>
            <a:chExt cx="384" cy="305"/>
          </a:xfrm>
          <a:solidFill>
            <a:schemeClr val="bg1"/>
          </a:solidFill>
        </p:grpSpPr>
        <p:sp>
          <p:nvSpPr>
            <p:cNvPr id="57" name="Freeform 5">
              <a:extLst>
                <a:ext uri="{FF2B5EF4-FFF2-40B4-BE49-F238E27FC236}">
                  <a16:creationId xmlns:a16="http://schemas.microsoft.com/office/drawing/2014/main" id="{5C9FC3E2-A417-40ED-B32F-6D605D208FC2}"/>
                </a:ext>
              </a:extLst>
            </p:cNvPr>
            <p:cNvSpPr>
              <a:spLocks/>
            </p:cNvSpPr>
            <p:nvPr/>
          </p:nvSpPr>
          <p:spPr bwMode="auto">
            <a:xfrm>
              <a:off x="3502" y="900"/>
              <a:ext cx="310" cy="247"/>
            </a:xfrm>
            <a:custGeom>
              <a:avLst/>
              <a:gdLst>
                <a:gd name="T0" fmla="*/ 1304 w 1304"/>
                <a:gd name="T1" fmla="*/ 292 h 1042"/>
                <a:gd name="T2" fmla="*/ 1203 w 1304"/>
                <a:gd name="T3" fmla="*/ 116 h 1042"/>
                <a:gd name="T4" fmla="*/ 1063 w 1304"/>
                <a:gd name="T5" fmla="*/ 31 h 1042"/>
                <a:gd name="T6" fmla="*/ 891 w 1304"/>
                <a:gd name="T7" fmla="*/ 0 h 1042"/>
                <a:gd name="T8" fmla="*/ 776 w 1304"/>
                <a:gd name="T9" fmla="*/ 16 h 1042"/>
                <a:gd name="T10" fmla="*/ 670 w 1304"/>
                <a:gd name="T11" fmla="*/ 56 h 1042"/>
                <a:gd name="T12" fmla="*/ 574 w 1304"/>
                <a:gd name="T13" fmla="*/ 126 h 1042"/>
                <a:gd name="T14" fmla="*/ 499 w 1304"/>
                <a:gd name="T15" fmla="*/ 217 h 1042"/>
                <a:gd name="T16" fmla="*/ 423 w 1304"/>
                <a:gd name="T17" fmla="*/ 212 h 1042"/>
                <a:gd name="T18" fmla="*/ 262 w 1304"/>
                <a:gd name="T19" fmla="*/ 247 h 1042"/>
                <a:gd name="T20" fmla="*/ 126 w 1304"/>
                <a:gd name="T21" fmla="*/ 338 h 1042"/>
                <a:gd name="T22" fmla="*/ 36 w 1304"/>
                <a:gd name="T23" fmla="*/ 474 h 1042"/>
                <a:gd name="T24" fmla="*/ 0 w 1304"/>
                <a:gd name="T25" fmla="*/ 635 h 1042"/>
                <a:gd name="T26" fmla="*/ 36 w 1304"/>
                <a:gd name="T27" fmla="*/ 796 h 1042"/>
                <a:gd name="T28" fmla="*/ 126 w 1304"/>
                <a:gd name="T29" fmla="*/ 932 h 1042"/>
                <a:gd name="T30" fmla="*/ 262 w 1304"/>
                <a:gd name="T31" fmla="*/ 1022 h 1042"/>
                <a:gd name="T32" fmla="*/ 761 w 1304"/>
                <a:gd name="T33" fmla="*/ 1037 h 1042"/>
                <a:gd name="T34" fmla="*/ 630 w 1304"/>
                <a:gd name="T35" fmla="*/ 610 h 1042"/>
                <a:gd name="T36" fmla="*/ 630 w 1304"/>
                <a:gd name="T37" fmla="*/ 388 h 1042"/>
                <a:gd name="T38" fmla="*/ 1304 w 1304"/>
                <a:gd name="T39" fmla="*/ 29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4" h="1042">
                  <a:moveTo>
                    <a:pt x="1304" y="292"/>
                  </a:moveTo>
                  <a:cubicBezTo>
                    <a:pt x="1304" y="292"/>
                    <a:pt x="1244" y="157"/>
                    <a:pt x="1203" y="116"/>
                  </a:cubicBezTo>
                  <a:cubicBezTo>
                    <a:pt x="1163" y="81"/>
                    <a:pt x="1113" y="51"/>
                    <a:pt x="1063" y="31"/>
                  </a:cubicBezTo>
                  <a:cubicBezTo>
                    <a:pt x="1007" y="11"/>
                    <a:pt x="952" y="0"/>
                    <a:pt x="891" y="0"/>
                  </a:cubicBezTo>
                  <a:cubicBezTo>
                    <a:pt x="851" y="0"/>
                    <a:pt x="811" y="6"/>
                    <a:pt x="776" y="16"/>
                  </a:cubicBezTo>
                  <a:cubicBezTo>
                    <a:pt x="735" y="26"/>
                    <a:pt x="700" y="41"/>
                    <a:pt x="670" y="56"/>
                  </a:cubicBezTo>
                  <a:cubicBezTo>
                    <a:pt x="635" y="76"/>
                    <a:pt x="604" y="96"/>
                    <a:pt x="574" y="126"/>
                  </a:cubicBezTo>
                  <a:cubicBezTo>
                    <a:pt x="544" y="151"/>
                    <a:pt x="519" y="182"/>
                    <a:pt x="499" y="217"/>
                  </a:cubicBezTo>
                  <a:cubicBezTo>
                    <a:pt x="474" y="212"/>
                    <a:pt x="448" y="212"/>
                    <a:pt x="423" y="212"/>
                  </a:cubicBezTo>
                  <a:cubicBezTo>
                    <a:pt x="368" y="212"/>
                    <a:pt x="313" y="222"/>
                    <a:pt x="262" y="247"/>
                  </a:cubicBezTo>
                  <a:cubicBezTo>
                    <a:pt x="212" y="267"/>
                    <a:pt x="167" y="297"/>
                    <a:pt x="126" y="338"/>
                  </a:cubicBezTo>
                  <a:cubicBezTo>
                    <a:pt x="86" y="378"/>
                    <a:pt x="61" y="418"/>
                    <a:pt x="36" y="474"/>
                  </a:cubicBezTo>
                  <a:cubicBezTo>
                    <a:pt x="16" y="524"/>
                    <a:pt x="0" y="579"/>
                    <a:pt x="0" y="635"/>
                  </a:cubicBezTo>
                  <a:cubicBezTo>
                    <a:pt x="0" y="690"/>
                    <a:pt x="11" y="745"/>
                    <a:pt x="36" y="796"/>
                  </a:cubicBezTo>
                  <a:cubicBezTo>
                    <a:pt x="56" y="846"/>
                    <a:pt x="86" y="891"/>
                    <a:pt x="126" y="932"/>
                  </a:cubicBezTo>
                  <a:cubicBezTo>
                    <a:pt x="167" y="972"/>
                    <a:pt x="207" y="997"/>
                    <a:pt x="262" y="1022"/>
                  </a:cubicBezTo>
                  <a:cubicBezTo>
                    <a:pt x="313" y="1042"/>
                    <a:pt x="705" y="1037"/>
                    <a:pt x="761" y="1037"/>
                  </a:cubicBezTo>
                  <a:cubicBezTo>
                    <a:pt x="761" y="1037"/>
                    <a:pt x="615" y="876"/>
                    <a:pt x="630" y="610"/>
                  </a:cubicBezTo>
                  <a:cubicBezTo>
                    <a:pt x="630" y="579"/>
                    <a:pt x="630" y="388"/>
                    <a:pt x="630" y="388"/>
                  </a:cubicBezTo>
                  <a:cubicBezTo>
                    <a:pt x="1012" y="398"/>
                    <a:pt x="1017" y="136"/>
                    <a:pt x="1304" y="292"/>
                  </a:cubicBezTo>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6">
              <a:extLst>
                <a:ext uri="{FF2B5EF4-FFF2-40B4-BE49-F238E27FC236}">
                  <a16:creationId xmlns:a16="http://schemas.microsoft.com/office/drawing/2014/main" id="{56C8E781-1A98-4132-B76A-5455742C2474}"/>
                </a:ext>
              </a:extLst>
            </p:cNvPr>
            <p:cNvSpPr>
              <a:spLocks/>
            </p:cNvSpPr>
            <p:nvPr/>
          </p:nvSpPr>
          <p:spPr bwMode="auto">
            <a:xfrm>
              <a:off x="3678" y="986"/>
              <a:ext cx="208" cy="219"/>
            </a:xfrm>
            <a:custGeom>
              <a:avLst/>
              <a:gdLst>
                <a:gd name="T0" fmla="*/ 413 w 876"/>
                <a:gd name="T1" fmla="*/ 911 h 921"/>
                <a:gd name="T2" fmla="*/ 312 w 876"/>
                <a:gd name="T3" fmla="*/ 846 h 921"/>
                <a:gd name="T4" fmla="*/ 217 w 876"/>
                <a:gd name="T5" fmla="*/ 770 h 921"/>
                <a:gd name="T6" fmla="*/ 131 w 876"/>
                <a:gd name="T7" fmla="*/ 679 h 921"/>
                <a:gd name="T8" fmla="*/ 61 w 876"/>
                <a:gd name="T9" fmla="*/ 579 h 921"/>
                <a:gd name="T10" fmla="*/ 16 w 876"/>
                <a:gd name="T11" fmla="*/ 463 h 921"/>
                <a:gd name="T12" fmla="*/ 0 w 876"/>
                <a:gd name="T13" fmla="*/ 337 h 921"/>
                <a:gd name="T14" fmla="*/ 0 w 876"/>
                <a:gd name="T15" fmla="*/ 121 h 921"/>
                <a:gd name="T16" fmla="*/ 31 w 876"/>
                <a:gd name="T17" fmla="*/ 121 h 921"/>
                <a:gd name="T18" fmla="*/ 161 w 876"/>
                <a:gd name="T19" fmla="*/ 101 h 921"/>
                <a:gd name="T20" fmla="*/ 282 w 876"/>
                <a:gd name="T21" fmla="*/ 45 h 921"/>
                <a:gd name="T22" fmla="*/ 358 w 876"/>
                <a:gd name="T23" fmla="*/ 10 h 921"/>
                <a:gd name="T24" fmla="*/ 438 w 876"/>
                <a:gd name="T25" fmla="*/ 0 h 921"/>
                <a:gd name="T26" fmla="*/ 519 w 876"/>
                <a:gd name="T27" fmla="*/ 10 h 921"/>
                <a:gd name="T28" fmla="*/ 594 w 876"/>
                <a:gd name="T29" fmla="*/ 45 h 921"/>
                <a:gd name="T30" fmla="*/ 715 w 876"/>
                <a:gd name="T31" fmla="*/ 101 h 921"/>
                <a:gd name="T32" fmla="*/ 846 w 876"/>
                <a:gd name="T33" fmla="*/ 121 h 921"/>
                <a:gd name="T34" fmla="*/ 876 w 876"/>
                <a:gd name="T35" fmla="*/ 121 h 921"/>
                <a:gd name="T36" fmla="*/ 876 w 876"/>
                <a:gd name="T37" fmla="*/ 337 h 921"/>
                <a:gd name="T38" fmla="*/ 861 w 876"/>
                <a:gd name="T39" fmla="*/ 463 h 921"/>
                <a:gd name="T40" fmla="*/ 816 w 876"/>
                <a:gd name="T41" fmla="*/ 579 h 921"/>
                <a:gd name="T42" fmla="*/ 745 w 876"/>
                <a:gd name="T43" fmla="*/ 679 h 921"/>
                <a:gd name="T44" fmla="*/ 660 w 876"/>
                <a:gd name="T45" fmla="*/ 770 h 921"/>
                <a:gd name="T46" fmla="*/ 564 w 876"/>
                <a:gd name="T47" fmla="*/ 846 h 921"/>
                <a:gd name="T48" fmla="*/ 463 w 876"/>
                <a:gd name="T49" fmla="*/ 911 h 921"/>
                <a:gd name="T50" fmla="*/ 448 w 876"/>
                <a:gd name="T51" fmla="*/ 921 h 921"/>
                <a:gd name="T52" fmla="*/ 413 w 876"/>
                <a:gd name="T53" fmla="*/ 911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6" h="921">
                  <a:moveTo>
                    <a:pt x="413" y="911"/>
                  </a:moveTo>
                  <a:cubicBezTo>
                    <a:pt x="378" y="891"/>
                    <a:pt x="343" y="871"/>
                    <a:pt x="312" y="846"/>
                  </a:cubicBezTo>
                  <a:cubicBezTo>
                    <a:pt x="277" y="820"/>
                    <a:pt x="247" y="795"/>
                    <a:pt x="217" y="770"/>
                  </a:cubicBezTo>
                  <a:cubicBezTo>
                    <a:pt x="187" y="740"/>
                    <a:pt x="156" y="710"/>
                    <a:pt x="131" y="679"/>
                  </a:cubicBezTo>
                  <a:cubicBezTo>
                    <a:pt x="106" y="649"/>
                    <a:pt x="81" y="614"/>
                    <a:pt x="61" y="579"/>
                  </a:cubicBezTo>
                  <a:cubicBezTo>
                    <a:pt x="41" y="544"/>
                    <a:pt x="26" y="503"/>
                    <a:pt x="16" y="463"/>
                  </a:cubicBezTo>
                  <a:cubicBezTo>
                    <a:pt x="5" y="423"/>
                    <a:pt x="0" y="377"/>
                    <a:pt x="0" y="337"/>
                  </a:cubicBezTo>
                  <a:lnTo>
                    <a:pt x="0" y="121"/>
                  </a:lnTo>
                  <a:lnTo>
                    <a:pt x="31" y="121"/>
                  </a:lnTo>
                  <a:cubicBezTo>
                    <a:pt x="76" y="121"/>
                    <a:pt x="121" y="111"/>
                    <a:pt x="161" y="101"/>
                  </a:cubicBezTo>
                  <a:cubicBezTo>
                    <a:pt x="202" y="90"/>
                    <a:pt x="242" y="70"/>
                    <a:pt x="282" y="45"/>
                  </a:cubicBezTo>
                  <a:cubicBezTo>
                    <a:pt x="307" y="30"/>
                    <a:pt x="333" y="20"/>
                    <a:pt x="358" y="10"/>
                  </a:cubicBezTo>
                  <a:cubicBezTo>
                    <a:pt x="383" y="5"/>
                    <a:pt x="408" y="0"/>
                    <a:pt x="438" y="0"/>
                  </a:cubicBezTo>
                  <a:cubicBezTo>
                    <a:pt x="469" y="0"/>
                    <a:pt x="494" y="5"/>
                    <a:pt x="519" y="10"/>
                  </a:cubicBezTo>
                  <a:cubicBezTo>
                    <a:pt x="544" y="15"/>
                    <a:pt x="569" y="30"/>
                    <a:pt x="594" y="45"/>
                  </a:cubicBezTo>
                  <a:cubicBezTo>
                    <a:pt x="635" y="70"/>
                    <a:pt x="675" y="90"/>
                    <a:pt x="715" y="101"/>
                  </a:cubicBezTo>
                  <a:cubicBezTo>
                    <a:pt x="755" y="111"/>
                    <a:pt x="801" y="121"/>
                    <a:pt x="846" y="121"/>
                  </a:cubicBezTo>
                  <a:lnTo>
                    <a:pt x="876" y="121"/>
                  </a:lnTo>
                  <a:lnTo>
                    <a:pt x="876" y="337"/>
                  </a:lnTo>
                  <a:cubicBezTo>
                    <a:pt x="876" y="382"/>
                    <a:pt x="871" y="423"/>
                    <a:pt x="861" y="463"/>
                  </a:cubicBezTo>
                  <a:cubicBezTo>
                    <a:pt x="851" y="503"/>
                    <a:pt x="836" y="544"/>
                    <a:pt x="816" y="579"/>
                  </a:cubicBezTo>
                  <a:cubicBezTo>
                    <a:pt x="796" y="614"/>
                    <a:pt x="771" y="649"/>
                    <a:pt x="745" y="679"/>
                  </a:cubicBezTo>
                  <a:cubicBezTo>
                    <a:pt x="720" y="710"/>
                    <a:pt x="690" y="740"/>
                    <a:pt x="660" y="770"/>
                  </a:cubicBezTo>
                  <a:cubicBezTo>
                    <a:pt x="630" y="800"/>
                    <a:pt x="594" y="825"/>
                    <a:pt x="564" y="846"/>
                  </a:cubicBezTo>
                  <a:cubicBezTo>
                    <a:pt x="529" y="871"/>
                    <a:pt x="499" y="891"/>
                    <a:pt x="463" y="911"/>
                  </a:cubicBezTo>
                  <a:lnTo>
                    <a:pt x="448" y="921"/>
                  </a:lnTo>
                  <a:lnTo>
                    <a:pt x="413" y="911"/>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67FAD804-5A4A-4A70-B3BE-A2694FEFBECB}"/>
              </a:ext>
            </a:extLst>
          </p:cNvPr>
          <p:cNvSpPr txBox="1"/>
          <p:nvPr/>
        </p:nvSpPr>
        <p:spPr>
          <a:xfrm>
            <a:off x="298753" y="6364980"/>
            <a:ext cx="11232310" cy="307777"/>
          </a:xfrm>
          <a:prstGeom prst="rect">
            <a:avLst/>
          </a:prstGeom>
          <a:noFill/>
        </p:spPr>
        <p:txBody>
          <a:bodyPr wrap="square">
            <a:spAutoFit/>
          </a:bodyPr>
          <a:lstStyle/>
          <a:p>
            <a:pPr marL="0" marR="0" lvl="1" indent="0" algn="ctr" defTabSz="914367" rtl="0" eaLnBrk="1" fontAlgn="auto" latinLnBrk="0" hangingPunct="1">
              <a:lnSpc>
                <a:spcPct val="100000"/>
              </a:lnSpc>
              <a:spcBef>
                <a:spcPts val="0"/>
              </a:spcBef>
              <a:spcAft>
                <a:spcPts val="0"/>
              </a:spcAft>
              <a:buClrTx/>
              <a:buSzTx/>
              <a:buFontTx/>
              <a:buNone/>
              <a:tabLst>
                <a:tab pos="914400" algn="l"/>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Enable least privilege access in Microsoft 365 Lighthouse with Granular Delegated Administrative Privileges (GDAP). </a:t>
            </a:r>
          </a:p>
        </p:txBody>
      </p:sp>
    </p:spTree>
    <p:extLst>
      <p:ext uri="{BB962C8B-B14F-4D97-AF65-F5344CB8AC3E}">
        <p14:creationId xmlns:p14="http://schemas.microsoft.com/office/powerpoint/2010/main" val="12430454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DF785-9112-4399-9710-C6D93A0F3C1D}"/>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5" name="Title 1">
            <a:extLst>
              <a:ext uri="{FF2B5EF4-FFF2-40B4-BE49-F238E27FC236}">
                <a16:creationId xmlns:a16="http://schemas.microsoft.com/office/drawing/2014/main" id="{556CFDF5-01A5-4947-AEBF-7CBA951FB245}"/>
              </a:ext>
            </a:extLst>
          </p:cNvPr>
          <p:cNvSpPr txBox="1">
            <a:spLocks noGrp="1"/>
          </p:cNvSpPr>
          <p:nvPr>
            <p:ph type="title"/>
          </p:nvPr>
        </p:nvSpPr>
        <p:spPr>
          <a:xfrm>
            <a:off x="610656" y="476324"/>
            <a:ext cx="3740827"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Customer management at scale</a:t>
            </a:r>
          </a:p>
        </p:txBody>
      </p:sp>
      <p:sp>
        <p:nvSpPr>
          <p:cNvPr id="6" name="Text Placeholder 6">
            <a:extLst>
              <a:ext uri="{FF2B5EF4-FFF2-40B4-BE49-F238E27FC236}">
                <a16:creationId xmlns:a16="http://schemas.microsoft.com/office/drawing/2014/main" id="{CDCC30BF-609F-437C-8394-30CBE114772E}"/>
              </a:ext>
            </a:extLst>
          </p:cNvPr>
          <p:cNvSpPr txBox="1">
            <a:spLocks/>
          </p:cNvSpPr>
          <p:nvPr/>
        </p:nvSpPr>
        <p:spPr>
          <a:xfrm>
            <a:off x="610655" y="2218099"/>
            <a:ext cx="3251910" cy="107721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50" normalizeH="0" baseline="0" noProof="0">
                <a:ln w="3175">
                  <a:noFill/>
                </a:ln>
                <a:solidFill>
                  <a:srgbClr val="0070C0"/>
                </a:solidFill>
                <a:effectLst/>
                <a:uLnTx/>
                <a:uFillTx/>
                <a:latin typeface="Segoe UI Semibold"/>
                <a:ea typeface="+mn-ea"/>
                <a:cs typeface="Segoe UI" panose="020B0502040204020203" pitchFamily="34" charset="0"/>
              </a:rPr>
              <a:t>Unified portal</a:t>
            </a: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66000">
                      <a:srgbClr val="000000"/>
                    </a:gs>
                    <a:gs pos="100000">
                      <a:srgbClr val="000000"/>
                    </a:gs>
                  </a:gsLst>
                  <a:lin ang="0" scaled="1"/>
                </a:gradFill>
                <a:effectLst/>
                <a:uLnTx/>
                <a:uFillTx/>
                <a:latin typeface="Calibri" panose="020F0502020204030204"/>
                <a:ea typeface="+mn-ea"/>
                <a:cs typeface="Mangal"/>
              </a:rPr>
              <a:t>A single place for securing all your Microsoft 365 Business Premium, and Microsoft 365 E3 tenants.</a:t>
            </a:r>
          </a:p>
        </p:txBody>
      </p:sp>
      <p:sp>
        <p:nvSpPr>
          <p:cNvPr id="7" name="Text Placeholder 6">
            <a:extLst>
              <a:ext uri="{FF2B5EF4-FFF2-40B4-BE49-F238E27FC236}">
                <a16:creationId xmlns:a16="http://schemas.microsoft.com/office/drawing/2014/main" id="{3DDF7108-E9AF-472B-BB1B-9E5144161430}"/>
              </a:ext>
            </a:extLst>
          </p:cNvPr>
          <p:cNvSpPr txBox="1">
            <a:spLocks/>
          </p:cNvSpPr>
          <p:nvPr/>
        </p:nvSpPr>
        <p:spPr>
          <a:xfrm>
            <a:off x="610655" y="3528986"/>
            <a:ext cx="3239798"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50" normalizeH="0" baseline="0" noProof="0" dirty="0">
                <a:ln w="3175">
                  <a:noFill/>
                </a:ln>
                <a:solidFill>
                  <a:srgbClr val="0070C0"/>
                </a:solidFill>
                <a:effectLst/>
                <a:uLnTx/>
                <a:uFillTx/>
                <a:latin typeface="Segoe UI Semibold"/>
                <a:ea typeface="+mn-ea"/>
                <a:cs typeface="Segoe UI" panose="020B0502040204020203" pitchFamily="34" charset="0"/>
              </a:rPr>
              <a:t>Ease of use</a:t>
            </a: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Calibri" panose="020F0502020204030204"/>
                <a:ea typeface="+mn-ea"/>
                <a:cs typeface="Mangal"/>
              </a:rPr>
              <a:t>Perform common tasks without the login/logout of individual customer tenants. </a:t>
            </a:r>
          </a:p>
        </p:txBody>
      </p:sp>
      <p:sp>
        <p:nvSpPr>
          <p:cNvPr id="8" name="Text Placeholder 6">
            <a:extLst>
              <a:ext uri="{FF2B5EF4-FFF2-40B4-BE49-F238E27FC236}">
                <a16:creationId xmlns:a16="http://schemas.microsoft.com/office/drawing/2014/main" id="{1F2CAD1F-A6D4-41B3-B549-8DC2B4A5DF94}"/>
              </a:ext>
            </a:extLst>
          </p:cNvPr>
          <p:cNvSpPr txBox="1">
            <a:spLocks/>
          </p:cNvSpPr>
          <p:nvPr/>
        </p:nvSpPr>
        <p:spPr>
          <a:xfrm>
            <a:off x="610654" y="4918290"/>
            <a:ext cx="3251910"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50" normalizeH="0" baseline="0" noProof="0" dirty="0">
                <a:ln w="3175">
                  <a:noFill/>
                </a:ln>
                <a:solidFill>
                  <a:srgbClr val="0070C0"/>
                </a:solidFill>
                <a:effectLst/>
                <a:uLnTx/>
                <a:uFillTx/>
                <a:latin typeface="Segoe UI Semibold"/>
                <a:ea typeface="+mn-ea"/>
                <a:cs typeface="Segoe UI" panose="020B0502040204020203" pitchFamily="34" charset="0"/>
              </a:rPr>
              <a:t>Reduce friction</a:t>
            </a: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Calibri" panose="020F0502020204030204"/>
                <a:ea typeface="+mn-ea"/>
                <a:cs typeface="Mangal"/>
              </a:rPr>
              <a:t>Action-oriented dashboard and quick links resources and configuration pages.</a:t>
            </a:r>
          </a:p>
        </p:txBody>
      </p:sp>
      <p:grpSp>
        <p:nvGrpSpPr>
          <p:cNvPr id="10" name="Group 9">
            <a:extLst>
              <a:ext uri="{FF2B5EF4-FFF2-40B4-BE49-F238E27FC236}">
                <a16:creationId xmlns:a16="http://schemas.microsoft.com/office/drawing/2014/main" id="{7E7E2B7A-9054-4C5B-A1E3-B351A0F53C09}"/>
              </a:ext>
              <a:ext uri="{C183D7F6-B498-43B3-948B-1728B52AA6E4}">
                <adec:decorative xmlns:adec="http://schemas.microsoft.com/office/drawing/2017/decorative" val="1"/>
              </a:ext>
            </a:extLst>
          </p:cNvPr>
          <p:cNvGrpSpPr/>
          <p:nvPr/>
        </p:nvGrpSpPr>
        <p:grpSpPr>
          <a:xfrm>
            <a:off x="3850453" y="799467"/>
            <a:ext cx="9241877" cy="5945603"/>
            <a:chOff x="5558418" y="3051463"/>
            <a:chExt cx="4957181" cy="3189119"/>
          </a:xfrm>
        </p:grpSpPr>
        <p:pic>
          <p:nvPicPr>
            <p:cNvPr id="11" name="Picture 10">
              <a:extLst>
                <a:ext uri="{FF2B5EF4-FFF2-40B4-BE49-F238E27FC236}">
                  <a16:creationId xmlns:a16="http://schemas.microsoft.com/office/drawing/2014/main" id="{C396D717-C1F5-49C0-98FD-1AD18F768B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58418" y="3051463"/>
              <a:ext cx="4957181" cy="3189119"/>
            </a:xfrm>
            <a:prstGeom prst="rect">
              <a:avLst/>
            </a:prstGeom>
          </p:spPr>
        </p:pic>
        <p:pic>
          <p:nvPicPr>
            <p:cNvPr id="12" name="Picture 2" descr="Graphical user interface, application, website&#10;&#10;Description automatically generated">
              <a:extLst>
                <a:ext uri="{FF2B5EF4-FFF2-40B4-BE49-F238E27FC236}">
                  <a16:creationId xmlns:a16="http://schemas.microsoft.com/office/drawing/2014/main" id="{D3845C12-3F87-4489-A6E6-971C9B49F2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7499" y="3481553"/>
              <a:ext cx="4205516" cy="2365603"/>
            </a:xfrm>
            <a:prstGeom prst="rect">
              <a:avLst/>
            </a:prstGeom>
            <a:noFill/>
          </p:spPr>
        </p:pic>
      </p:grpSp>
    </p:spTree>
    <p:extLst>
      <p:ext uri="{BB962C8B-B14F-4D97-AF65-F5344CB8AC3E}">
        <p14:creationId xmlns:p14="http://schemas.microsoft.com/office/powerpoint/2010/main" val="39115787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5474D1-ED27-4AC8-86B0-C615A5879F41}"/>
              </a:ext>
            </a:extLst>
          </p:cNvPr>
          <p:cNvSpPr txBox="1">
            <a:spLocks noGrp="1"/>
          </p:cNvSpPr>
          <p:nvPr>
            <p:ph type="title"/>
          </p:nvPr>
        </p:nvSpPr>
        <p:spPr>
          <a:xfrm>
            <a:off x="610656" y="476324"/>
            <a:ext cx="2877612"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Proactive risk management</a:t>
            </a:r>
          </a:p>
        </p:txBody>
      </p:sp>
      <p:sp>
        <p:nvSpPr>
          <p:cNvPr id="12" name="Rectangle 11">
            <a:extLst>
              <a:ext uri="{FF2B5EF4-FFF2-40B4-BE49-F238E27FC236}">
                <a16:creationId xmlns:a16="http://schemas.microsoft.com/office/drawing/2014/main" id="{6F67A195-D373-44CD-9268-243DB3B4FFE3}"/>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3" name="Text Placeholder 6">
            <a:extLst>
              <a:ext uri="{FF2B5EF4-FFF2-40B4-BE49-F238E27FC236}">
                <a16:creationId xmlns:a16="http://schemas.microsoft.com/office/drawing/2014/main" id="{613FAEAD-9375-4A97-BDDD-46F1F99DF48C}"/>
              </a:ext>
            </a:extLst>
          </p:cNvPr>
          <p:cNvSpPr txBox="1">
            <a:spLocks/>
          </p:cNvSpPr>
          <p:nvPr/>
        </p:nvSpPr>
        <p:spPr>
          <a:xfrm>
            <a:off x="610656" y="2218099"/>
            <a:ext cx="3331030" cy="107721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800" b="0" i="0" u="none" strike="noStrike" kern="1200" cap="none" spc="-50" normalizeH="0" baseline="0" noProof="0" dirty="0">
                <a:ln w="3175">
                  <a:noFill/>
                </a:ln>
                <a:solidFill>
                  <a:srgbClr val="0070C0"/>
                </a:solidFill>
                <a:effectLst/>
                <a:uLnTx/>
                <a:uFillTx/>
                <a:latin typeface="Segoe UI Semibold"/>
                <a:ea typeface="+mn-ea"/>
                <a:cs typeface="Segoe UI" panose="020B0502040204020203" pitchFamily="34" charset="0"/>
              </a:rPr>
              <a:t>Review</a:t>
            </a: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Calibri" panose="020F0502020204030204"/>
                <a:ea typeface="+mn-ea"/>
                <a:cs typeface="Mangal"/>
              </a:rPr>
              <a:t>Simplified view of device compliance, threat landscape, antivirus status, and risky user sign-ins across your customer base.</a:t>
            </a:r>
          </a:p>
        </p:txBody>
      </p:sp>
      <p:sp>
        <p:nvSpPr>
          <p:cNvPr id="14" name="Text Placeholder 6">
            <a:extLst>
              <a:ext uri="{FF2B5EF4-FFF2-40B4-BE49-F238E27FC236}">
                <a16:creationId xmlns:a16="http://schemas.microsoft.com/office/drawing/2014/main" id="{05228D45-2199-42CB-B242-A34999C6F877}"/>
              </a:ext>
            </a:extLst>
          </p:cNvPr>
          <p:cNvSpPr txBox="1">
            <a:spLocks/>
          </p:cNvSpPr>
          <p:nvPr/>
        </p:nvSpPr>
        <p:spPr>
          <a:xfrm>
            <a:off x="610655" y="3528986"/>
            <a:ext cx="2647449"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50" normalizeH="0" baseline="0" noProof="0" dirty="0">
                <a:ln w="3175">
                  <a:noFill/>
                </a:ln>
                <a:solidFill>
                  <a:srgbClr val="0070C0"/>
                </a:solidFill>
                <a:effectLst/>
                <a:uLnTx/>
                <a:uFillTx/>
                <a:latin typeface="Segoe UI Semibold"/>
                <a:ea typeface="+mn-ea"/>
                <a:cs typeface="Segoe UI" panose="020B0502040204020203" pitchFamily="34" charset="0"/>
              </a:rPr>
              <a:t>Prioritize</a:t>
            </a:r>
          </a:p>
          <a:p>
            <a:pPr marL="0" marR="0" lvl="0" indent="0" algn="l" defTabSz="914367"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Calibri" panose="020F0502020204030204"/>
                <a:ea typeface="+mn-ea"/>
                <a:cs typeface="Mangal"/>
              </a:rPr>
              <a:t>Prioritize action to resolve customers that need attention.</a:t>
            </a:r>
          </a:p>
        </p:txBody>
      </p:sp>
      <p:sp>
        <p:nvSpPr>
          <p:cNvPr id="15" name="Text Placeholder 6">
            <a:extLst>
              <a:ext uri="{FF2B5EF4-FFF2-40B4-BE49-F238E27FC236}">
                <a16:creationId xmlns:a16="http://schemas.microsoft.com/office/drawing/2014/main" id="{32E2C09B-6A37-457B-BAE8-21E21F9D5140}"/>
              </a:ext>
            </a:extLst>
          </p:cNvPr>
          <p:cNvSpPr txBox="1">
            <a:spLocks/>
          </p:cNvSpPr>
          <p:nvPr/>
        </p:nvSpPr>
        <p:spPr>
          <a:xfrm>
            <a:off x="625655" y="4722888"/>
            <a:ext cx="3224796" cy="107721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50" normalizeH="0" baseline="0" noProof="0" dirty="0">
                <a:ln w="3175">
                  <a:noFill/>
                </a:ln>
                <a:solidFill>
                  <a:srgbClr val="0070C0"/>
                </a:solidFill>
                <a:effectLst/>
                <a:uLnTx/>
                <a:uFillTx/>
                <a:latin typeface="Segoe UI Semibold"/>
                <a:ea typeface="+mn-ea"/>
                <a:cs typeface="Segoe UI" panose="020B0502040204020203" pitchFamily="34" charset="0"/>
              </a:rPr>
              <a:t>Act</a:t>
            </a: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Calibri" panose="020F0502020204030204"/>
                <a:ea typeface="+mn-ea"/>
                <a:cs typeface="Mangal"/>
              </a:rPr>
              <a:t>Help ensure each customer has adopted security baselines to mitigate risk and provide governance.</a:t>
            </a:r>
          </a:p>
        </p:txBody>
      </p:sp>
      <p:pic>
        <p:nvPicPr>
          <p:cNvPr id="16" name="Picture 2">
            <a:extLst>
              <a:ext uri="{FF2B5EF4-FFF2-40B4-BE49-F238E27FC236}">
                <a16:creationId xmlns:a16="http://schemas.microsoft.com/office/drawing/2014/main" id="{65F48A82-4C1B-4E44-A225-5891B119FDD0}"/>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52944" y="1580839"/>
            <a:ext cx="7639058" cy="4390524"/>
          </a:xfrm>
          <a:prstGeom prst="rect">
            <a:avLst/>
          </a:prstGeom>
          <a:noFill/>
        </p:spPr>
      </p:pic>
      <p:pic>
        <p:nvPicPr>
          <p:cNvPr id="17" name="Picture 16">
            <a:extLst>
              <a:ext uri="{FF2B5EF4-FFF2-40B4-BE49-F238E27FC236}">
                <a16:creationId xmlns:a16="http://schemas.microsoft.com/office/drawing/2014/main" id="{C7384DF2-7FE0-4C4C-BA8C-CFD0DE95D6EC}"/>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50453" y="799467"/>
            <a:ext cx="8341547" cy="5945603"/>
          </a:xfrm>
          <a:prstGeom prst="rect">
            <a:avLst/>
          </a:prstGeom>
        </p:spPr>
      </p:pic>
    </p:spTree>
    <p:extLst>
      <p:ext uri="{BB962C8B-B14F-4D97-AF65-F5344CB8AC3E}">
        <p14:creationId xmlns:p14="http://schemas.microsoft.com/office/powerpoint/2010/main" val="17147483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C8AA43-BDF4-4FEF-BFE6-71AA95D9860E}"/>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6" name="Title 1">
            <a:extLst>
              <a:ext uri="{FF2B5EF4-FFF2-40B4-BE49-F238E27FC236}">
                <a16:creationId xmlns:a16="http://schemas.microsoft.com/office/drawing/2014/main" id="{59E06A18-994B-435F-8A01-986901302621}"/>
              </a:ext>
            </a:extLst>
          </p:cNvPr>
          <p:cNvSpPr txBox="1">
            <a:spLocks noGrp="1"/>
          </p:cNvSpPr>
          <p:nvPr>
            <p:ph type="title"/>
          </p:nvPr>
        </p:nvSpPr>
        <p:spPr>
          <a:xfrm>
            <a:off x="610656" y="476324"/>
            <a:ext cx="2121255"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Improved security</a:t>
            </a:r>
          </a:p>
        </p:txBody>
      </p:sp>
      <p:sp>
        <p:nvSpPr>
          <p:cNvPr id="17" name="Text Placeholder 6">
            <a:extLst>
              <a:ext uri="{FF2B5EF4-FFF2-40B4-BE49-F238E27FC236}">
                <a16:creationId xmlns:a16="http://schemas.microsoft.com/office/drawing/2014/main" id="{7E19733D-F571-4691-A4E5-BA525CDC602D}"/>
              </a:ext>
            </a:extLst>
          </p:cNvPr>
          <p:cNvSpPr txBox="1">
            <a:spLocks/>
          </p:cNvSpPr>
          <p:nvPr/>
        </p:nvSpPr>
        <p:spPr>
          <a:xfrm>
            <a:off x="610654" y="2219691"/>
            <a:ext cx="3153478" cy="107721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50" normalizeH="0" baseline="0" noProof="0">
                <a:ln w="3175">
                  <a:noFill/>
                </a:ln>
                <a:solidFill>
                  <a:srgbClr val="0070C0"/>
                </a:solidFill>
                <a:effectLst/>
                <a:uLnTx/>
                <a:uFillTx/>
                <a:latin typeface="Segoe UI Semibold"/>
                <a:ea typeface="+mn-ea"/>
                <a:cs typeface="Segoe UI" panose="020B0502040204020203" pitchFamily="34" charset="0"/>
              </a:rPr>
              <a:t>Device compliance</a:t>
            </a: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66000">
                      <a:srgbClr val="000000"/>
                    </a:gs>
                    <a:gs pos="100000">
                      <a:srgbClr val="000000"/>
                    </a:gs>
                  </a:gsLst>
                  <a:lin ang="0" scaled="1"/>
                </a:gradFill>
                <a:effectLst/>
                <a:uLnTx/>
                <a:uFillTx/>
                <a:latin typeface="Calibri" panose="020F0502020204030204"/>
                <a:ea typeface="+mn-ea"/>
                <a:cs typeface="Mangal"/>
              </a:rPr>
              <a:t>Quickly identify which customers have device compliance policies configured, and which require attention.</a:t>
            </a:r>
          </a:p>
        </p:txBody>
      </p:sp>
      <p:sp>
        <p:nvSpPr>
          <p:cNvPr id="18" name="Text Placeholder 6">
            <a:extLst>
              <a:ext uri="{FF2B5EF4-FFF2-40B4-BE49-F238E27FC236}">
                <a16:creationId xmlns:a16="http://schemas.microsoft.com/office/drawing/2014/main" id="{7EF35942-82FD-4287-867B-145113520921}"/>
              </a:ext>
            </a:extLst>
          </p:cNvPr>
          <p:cNvSpPr txBox="1">
            <a:spLocks/>
          </p:cNvSpPr>
          <p:nvPr/>
        </p:nvSpPr>
        <p:spPr>
          <a:xfrm>
            <a:off x="629378" y="3528986"/>
            <a:ext cx="3463228" cy="10002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800" b="0" i="0" u="none" strike="noStrike" kern="1200" cap="none" spc="-50" normalizeH="0" baseline="0" noProof="0" dirty="0">
                <a:ln w="3175">
                  <a:noFill/>
                </a:ln>
                <a:solidFill>
                  <a:srgbClr val="0070C0"/>
                </a:solidFill>
                <a:effectLst/>
                <a:uLnTx/>
                <a:uFillTx/>
                <a:latin typeface="Segoe UI Semibold"/>
                <a:ea typeface="+mn-ea"/>
                <a:cs typeface="Segoe UI"/>
              </a:rPr>
              <a:t>Threat management and Antivirus</a:t>
            </a: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Calibri" panose="020F0502020204030204"/>
                <a:ea typeface="+mn-ea"/>
                <a:cs typeface="Mangal"/>
              </a:rPr>
              <a:t>View status of Microsoft Defender Antivirus and active threats across all Windows 10 devices.</a:t>
            </a:r>
          </a:p>
        </p:txBody>
      </p:sp>
      <p:sp>
        <p:nvSpPr>
          <p:cNvPr id="19" name="Text Placeholder 6">
            <a:extLst>
              <a:ext uri="{FF2B5EF4-FFF2-40B4-BE49-F238E27FC236}">
                <a16:creationId xmlns:a16="http://schemas.microsoft.com/office/drawing/2014/main" id="{8148538E-8672-4573-B623-9975F7982EC8}"/>
              </a:ext>
            </a:extLst>
          </p:cNvPr>
          <p:cNvSpPr txBox="1">
            <a:spLocks/>
          </p:cNvSpPr>
          <p:nvPr/>
        </p:nvSpPr>
        <p:spPr>
          <a:xfrm>
            <a:off x="634208" y="4731766"/>
            <a:ext cx="2628281" cy="7848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800" b="0" i="0" u="none" strike="noStrike" kern="1200" cap="none" spc="-50" normalizeH="0" baseline="0" noProof="0" dirty="0">
                <a:ln w="3175">
                  <a:noFill/>
                </a:ln>
                <a:solidFill>
                  <a:srgbClr val="0070C0"/>
                </a:solidFill>
                <a:effectLst/>
                <a:uLnTx/>
                <a:uFillTx/>
                <a:latin typeface="Segoe UI Semibold"/>
                <a:ea typeface="+mn-ea"/>
                <a:cs typeface="Segoe UI" panose="020B0502040204020203" pitchFamily="34" charset="0"/>
              </a:rPr>
              <a:t>Securing users</a:t>
            </a:r>
            <a:endParaRPr kumimoji="0" lang="en-US" sz="1200" b="0" i="0" u="none" strike="noStrike" kern="1200" cap="none" spc="0" normalizeH="0" baseline="0" noProof="0" dirty="0">
              <a:ln>
                <a:noFill/>
              </a:ln>
              <a:solidFill>
                <a:srgbClr val="0070C0"/>
              </a:solidFill>
              <a:effectLst/>
              <a:uLnTx/>
              <a:uFillTx/>
              <a:latin typeface="Calibri" panose="020F0502020204030204"/>
              <a:ea typeface="+mn-ea"/>
              <a:cs typeface="Mangal"/>
            </a:endParaRP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66000">
                      <a:prstClr val="black"/>
                    </a:gs>
                    <a:gs pos="100000">
                      <a:prstClr val="black"/>
                    </a:gs>
                  </a:gsLst>
                  <a:lin ang="0" scaled="1"/>
                </a:gradFill>
                <a:effectLst/>
                <a:uLnTx/>
                <a:uFillTx/>
                <a:latin typeface="Calibri" panose="020F0502020204030204"/>
                <a:ea typeface="+mn-ea"/>
                <a:cs typeface="Mangal"/>
              </a:rPr>
              <a:t>Gain insights into risky sign-ins and conditional access policy settings.</a:t>
            </a:r>
            <a:endParaRPr kumimoji="0" lang="en-US" sz="1400" b="0" i="0" u="none" strike="noStrike" kern="1200" cap="none" spc="0" normalizeH="0" baseline="0" noProof="0" dirty="0">
              <a:ln>
                <a:noFill/>
              </a:ln>
              <a:gradFill>
                <a:gsLst>
                  <a:gs pos="66000">
                    <a:srgbClr val="000000"/>
                  </a:gs>
                  <a:gs pos="100000">
                    <a:srgbClr val="000000"/>
                  </a:gs>
                </a:gsLst>
                <a:lin ang="0" scaled="1"/>
              </a:gradFill>
              <a:effectLst/>
              <a:uLnTx/>
              <a:uFillTx/>
              <a:latin typeface="Calibri" panose="020F0502020204030204"/>
              <a:ea typeface="+mn-ea"/>
              <a:cs typeface="Mangal"/>
            </a:endParaRPr>
          </a:p>
        </p:txBody>
      </p:sp>
      <p:grpSp>
        <p:nvGrpSpPr>
          <p:cNvPr id="30" name="Group 29">
            <a:extLst>
              <a:ext uri="{FF2B5EF4-FFF2-40B4-BE49-F238E27FC236}">
                <a16:creationId xmlns:a16="http://schemas.microsoft.com/office/drawing/2014/main" id="{D31E0FD2-C3F7-40A5-A18C-8ABD0BEBC350}"/>
              </a:ext>
              <a:ext uri="{C183D7F6-B498-43B3-948B-1728B52AA6E4}">
                <adec:decorative xmlns:adec="http://schemas.microsoft.com/office/drawing/2017/decorative" val="1"/>
              </a:ext>
            </a:extLst>
          </p:cNvPr>
          <p:cNvGrpSpPr/>
          <p:nvPr/>
        </p:nvGrpSpPr>
        <p:grpSpPr>
          <a:xfrm>
            <a:off x="3850453" y="799467"/>
            <a:ext cx="9241877" cy="5945603"/>
            <a:chOff x="3850453" y="799467"/>
            <a:chExt cx="9241877" cy="5945603"/>
          </a:xfrm>
        </p:grpSpPr>
        <p:pic>
          <p:nvPicPr>
            <p:cNvPr id="20" name="Picture 19">
              <a:extLst>
                <a:ext uri="{FF2B5EF4-FFF2-40B4-BE49-F238E27FC236}">
                  <a16:creationId xmlns:a16="http://schemas.microsoft.com/office/drawing/2014/main" id="{BD00594B-CD07-44C9-9702-CC7C107BCD0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61651" y="1603022"/>
              <a:ext cx="7630349" cy="4500900"/>
            </a:xfrm>
            <a:prstGeom prst="rect">
              <a:avLst/>
            </a:prstGeom>
          </p:spPr>
        </p:pic>
        <p:pic>
          <p:nvPicPr>
            <p:cNvPr id="29" name="Picture 28">
              <a:extLst>
                <a:ext uri="{FF2B5EF4-FFF2-40B4-BE49-F238E27FC236}">
                  <a16:creationId xmlns:a16="http://schemas.microsoft.com/office/drawing/2014/main" id="{0D1EC231-FCD2-4A14-83D5-2C95945553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50453" y="799467"/>
              <a:ext cx="9241877" cy="5945603"/>
            </a:xfrm>
            <a:prstGeom prst="rect">
              <a:avLst/>
            </a:prstGeom>
          </p:spPr>
        </p:pic>
      </p:grpSp>
    </p:spTree>
    <p:extLst>
      <p:ext uri="{BB962C8B-B14F-4D97-AF65-F5344CB8AC3E}">
        <p14:creationId xmlns:p14="http://schemas.microsoft.com/office/powerpoint/2010/main" val="34774285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50A986-B6B3-409B-BA96-E9CAB583F536}"/>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5" name="Title 1">
            <a:extLst>
              <a:ext uri="{FF2B5EF4-FFF2-40B4-BE49-F238E27FC236}">
                <a16:creationId xmlns:a16="http://schemas.microsoft.com/office/drawing/2014/main" id="{556CFDF5-01A5-4947-AEBF-7CBA951FB245}"/>
              </a:ext>
            </a:extLst>
          </p:cNvPr>
          <p:cNvSpPr txBox="1">
            <a:spLocks noGrp="1"/>
          </p:cNvSpPr>
          <p:nvPr>
            <p:ph type="title"/>
          </p:nvPr>
        </p:nvSpPr>
        <p:spPr>
          <a:xfrm>
            <a:off x="610655" y="476324"/>
            <a:ext cx="3735089"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Standardize configuration</a:t>
            </a:r>
          </a:p>
        </p:txBody>
      </p:sp>
      <p:sp>
        <p:nvSpPr>
          <p:cNvPr id="6" name="Text Placeholder 6">
            <a:extLst>
              <a:ext uri="{FF2B5EF4-FFF2-40B4-BE49-F238E27FC236}">
                <a16:creationId xmlns:a16="http://schemas.microsoft.com/office/drawing/2014/main" id="{CDCC30BF-609F-437C-8394-30CBE114772E}"/>
              </a:ext>
            </a:extLst>
          </p:cNvPr>
          <p:cNvSpPr txBox="1">
            <a:spLocks/>
          </p:cNvSpPr>
          <p:nvPr/>
        </p:nvSpPr>
        <p:spPr>
          <a:xfrm>
            <a:off x="610655" y="2225556"/>
            <a:ext cx="3135722" cy="10002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0" i="0" u="none" strike="noStrike" kern="1200" cap="none" spc="-50" normalizeH="0" baseline="0" noProof="0" dirty="0">
                <a:ln w="3175">
                  <a:noFill/>
                </a:ln>
                <a:solidFill>
                  <a:srgbClr val="0070C0"/>
                </a:solidFill>
                <a:effectLst/>
                <a:uLnTx/>
                <a:uFillTx/>
                <a:latin typeface="Segoe UI Semibold"/>
                <a:ea typeface="+mn-ea"/>
                <a:cs typeface="Segoe UI" panose="020B0502040204020203" pitchFamily="34" charset="0"/>
              </a:rPr>
              <a:t>Recommended settings</a:t>
            </a:r>
            <a:endParaRPr kumimoji="0" lang="en-US" sz="1200" b="0" i="0" u="none" strike="noStrike" kern="1200" cap="none" spc="0" normalizeH="0" baseline="0" noProof="0" dirty="0">
              <a:ln>
                <a:noFill/>
              </a:ln>
              <a:solidFill>
                <a:srgbClr val="0070C0"/>
              </a:solidFill>
              <a:effectLst/>
              <a:uLnTx/>
              <a:uFillTx/>
              <a:latin typeface="Calibri" panose="020F0502020204030204"/>
              <a:ea typeface="+mn-ea"/>
              <a:cs typeface="Mangal"/>
            </a:endParaRP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66000">
                      <a:prstClr val="black"/>
                    </a:gs>
                    <a:gs pos="100000">
                      <a:prstClr val="black"/>
                    </a:gs>
                  </a:gsLst>
                  <a:lin ang="0" scaled="1"/>
                </a:gradFill>
                <a:effectLst/>
                <a:uLnTx/>
                <a:uFillTx/>
                <a:latin typeface="Calibri" panose="020F0502020204030204"/>
                <a:ea typeface="+mn-ea"/>
                <a:cs typeface="Mangal"/>
              </a:rPr>
              <a:t>Baselines are Microsoft’s recommended settings and policies optimized for small and medium sized businesses.</a:t>
            </a:r>
          </a:p>
        </p:txBody>
      </p:sp>
      <p:sp>
        <p:nvSpPr>
          <p:cNvPr id="7" name="Text Placeholder 6">
            <a:extLst>
              <a:ext uri="{FF2B5EF4-FFF2-40B4-BE49-F238E27FC236}">
                <a16:creationId xmlns:a16="http://schemas.microsoft.com/office/drawing/2014/main" id="{3DDF7108-E9AF-472B-BB1B-9E5144161430}"/>
              </a:ext>
            </a:extLst>
          </p:cNvPr>
          <p:cNvSpPr txBox="1">
            <a:spLocks/>
          </p:cNvSpPr>
          <p:nvPr/>
        </p:nvSpPr>
        <p:spPr>
          <a:xfrm>
            <a:off x="629378" y="3542882"/>
            <a:ext cx="2971726" cy="121571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800" b="0" i="0" u="none" strike="noStrike" kern="1200" cap="none" spc="-50" normalizeH="0" baseline="0" noProof="0" dirty="0">
                <a:ln w="3175">
                  <a:noFill/>
                </a:ln>
                <a:solidFill>
                  <a:srgbClr val="0070C0"/>
                </a:solidFill>
                <a:effectLst/>
                <a:uLnTx/>
                <a:uFillTx/>
                <a:latin typeface="Segoe UI Semibold"/>
                <a:ea typeface="+mn-ea"/>
                <a:cs typeface="Segoe UI" panose="020B0502040204020203" pitchFamily="34" charset="0"/>
              </a:rPr>
              <a:t>Consistent deployment</a:t>
            </a:r>
            <a:endParaRPr kumimoji="0" lang="en-US" sz="1200" b="0" i="0" u="none" strike="noStrike" kern="1200" cap="none" spc="0" normalizeH="0" baseline="0" noProof="0" dirty="0">
              <a:ln>
                <a:noFill/>
              </a:ln>
              <a:solidFill>
                <a:srgbClr val="0070C0"/>
              </a:solidFill>
              <a:effectLst/>
              <a:uLnTx/>
              <a:uFillTx/>
              <a:latin typeface="Calibri" panose="020F0502020204030204"/>
              <a:ea typeface="+mn-ea"/>
              <a:cs typeface="Mangal"/>
            </a:endParaRPr>
          </a:p>
          <a:p>
            <a:pPr marL="6350" marR="0" lvl="0" indent="0" algn="l" defTabSz="914554"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66000">
                      <a:prstClr val="black"/>
                    </a:gs>
                    <a:gs pos="100000">
                      <a:prstClr val="black"/>
                    </a:gs>
                  </a:gsLst>
                  <a:lin ang="0" scaled="1"/>
                </a:gradFill>
                <a:effectLst/>
                <a:uLnTx/>
                <a:uFillTx/>
                <a:latin typeface="Calibri" panose="020F0502020204030204"/>
                <a:ea typeface="+mn-ea"/>
                <a:cs typeface="Mangal"/>
              </a:rPr>
              <a:t>Move beyond monitoring by deploying consistent security standards across new and existing customers using Deployment plans.</a:t>
            </a:r>
          </a:p>
        </p:txBody>
      </p:sp>
      <p:pic>
        <p:nvPicPr>
          <p:cNvPr id="15" name="Picture 2">
            <a:extLst>
              <a:ext uri="{FF2B5EF4-FFF2-40B4-BE49-F238E27FC236}">
                <a16:creationId xmlns:a16="http://schemas.microsoft.com/office/drawing/2014/main" id="{715BD3A0-3CF6-4231-935E-ACED0E7915C4}"/>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
          <a:stretch/>
        </p:blipFill>
        <p:spPr bwMode="auto">
          <a:xfrm>
            <a:off x="4536467" y="1592275"/>
            <a:ext cx="7655533" cy="4441502"/>
          </a:xfrm>
          <a:prstGeom prst="rect">
            <a:avLst/>
          </a:prstGeom>
          <a:noFill/>
        </p:spPr>
      </p:pic>
      <p:pic>
        <p:nvPicPr>
          <p:cNvPr id="16" name="Picture 15">
            <a:extLst>
              <a:ext uri="{FF2B5EF4-FFF2-40B4-BE49-F238E27FC236}">
                <a16:creationId xmlns:a16="http://schemas.microsoft.com/office/drawing/2014/main" id="{018C6FC6-2320-4635-91AE-490775899063}"/>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50453" y="799467"/>
            <a:ext cx="8341547" cy="5945603"/>
          </a:xfrm>
          <a:prstGeom prst="rect">
            <a:avLst/>
          </a:prstGeom>
        </p:spPr>
      </p:pic>
      <p:pic>
        <p:nvPicPr>
          <p:cNvPr id="12" name="Picture 11">
            <a:extLst>
              <a:ext uri="{FF2B5EF4-FFF2-40B4-BE49-F238E27FC236}">
                <a16:creationId xmlns:a16="http://schemas.microsoft.com/office/drawing/2014/main" id="{7D4BF1E3-8A26-4B2C-97CD-B5D2681DC72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53400" y="1603224"/>
            <a:ext cx="7638600" cy="4441502"/>
          </a:xfrm>
          <a:prstGeom prst="rect">
            <a:avLst/>
          </a:prstGeom>
        </p:spPr>
      </p:pic>
    </p:spTree>
    <p:extLst>
      <p:ext uri="{BB962C8B-B14F-4D97-AF65-F5344CB8AC3E}">
        <p14:creationId xmlns:p14="http://schemas.microsoft.com/office/powerpoint/2010/main" val="2582192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 (2)</Template>
  <TotalTime>0</TotalTime>
  <Words>2516</Words>
  <Application>Microsoft Office PowerPoint</Application>
  <PresentationFormat>Widescreen</PresentationFormat>
  <Paragraphs>373</Paragraphs>
  <Slides>34</Slides>
  <Notes>28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Consolas</vt:lpstr>
      <vt:lpstr>Segoe Pro Display</vt:lpstr>
      <vt:lpstr>Segoe UI</vt:lpstr>
      <vt:lpstr>Segoe UI Semibold</vt:lpstr>
      <vt:lpstr>Segoe UI Semilight</vt:lpstr>
      <vt:lpstr>Times New Roman</vt:lpstr>
      <vt:lpstr>Wingdings</vt:lpstr>
      <vt:lpstr>1_USE THIS ONE_Microsoft Security template</vt:lpstr>
      <vt:lpstr>Secure &amp; Manage customers at scale with  Microsoft 365 Lighthouse</vt:lpstr>
      <vt:lpstr>Microsoft 365 Lighthouse</vt:lpstr>
      <vt:lpstr>Microsoft 365 Lighthouse</vt:lpstr>
      <vt:lpstr>Ensure you cover the basics</vt:lpstr>
      <vt:lpstr>Microsoft 365 Lighthouse overview</vt:lpstr>
      <vt:lpstr>Customer management at scale</vt:lpstr>
      <vt:lpstr>Proactive risk management</vt:lpstr>
      <vt:lpstr>Improved security</vt:lpstr>
      <vt:lpstr>Standardize configuration</vt:lpstr>
      <vt:lpstr>Exposure score in Microsoft 365 Lighthouse</vt:lpstr>
      <vt:lpstr>PowerPoint Presentation</vt:lpstr>
      <vt:lpstr>Microsoft 365 Lighthouse  Setup &amp; Management</vt:lpstr>
      <vt:lpstr>PowerPoint Presentation</vt:lpstr>
      <vt:lpstr>Add Microsoft 365 Lighthouse</vt:lpstr>
      <vt:lpstr>Microsoft 365 Lighthouse - Demo  Baselines and Customer Tenants</vt:lpstr>
      <vt:lpstr>MFA Rollout Materials</vt:lpstr>
      <vt:lpstr>Microsoft 365 Lighthouse with Defender for Business and Microsoft Business Premium</vt:lpstr>
      <vt:lpstr>Demo</vt:lpstr>
      <vt:lpstr>DAP vs. GDAP (Granular Delegated Admin Privileges) </vt:lpstr>
      <vt:lpstr>DAP Delegated Administrative Privileges</vt:lpstr>
      <vt:lpstr>GDAP Granular Delegated Administrative Privileges</vt:lpstr>
      <vt:lpstr>GDAP Granular Delegated Administrative Privileges</vt:lpstr>
      <vt:lpstr>Partner and customer journey</vt:lpstr>
      <vt:lpstr>Set up GDAP for your customers (1)</vt:lpstr>
      <vt:lpstr>Set up GDAP for your customers (2)</vt:lpstr>
      <vt:lpstr>Set up GDAP for your customers (3)</vt:lpstr>
      <vt:lpstr>DEMO</vt:lpstr>
      <vt:lpstr>GDAP: Recommended Practices</vt:lpstr>
      <vt:lpstr>Tools to help you get started on building managed services </vt:lpstr>
      <vt:lpstr>Thank you.</vt:lpstr>
      <vt:lpstr>Why do I need to invest in additional security if I already have and Anti-virus solution? </vt:lpstr>
      <vt:lpstr>AV is not enough!</vt:lpstr>
      <vt:lpstr>Microsoft Defender for Endpoint next generation protection engines</vt:lpstr>
      <vt:lpstr>Microsoft Defender for Business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2023-04-18T06:27:51Z</dcterms:created>
  <dcterms:modified xsi:type="dcterms:W3CDTF">2023-05-31T15:06:27Z</dcterms:modified>
  <cp:category/>
</cp:coreProperties>
</file>